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9" r:id="rId3"/>
    <p:sldId id="308" r:id="rId4"/>
    <p:sldId id="286" r:id="rId5"/>
    <p:sldId id="306" r:id="rId6"/>
    <p:sldId id="287" r:id="rId7"/>
    <p:sldId id="304" r:id="rId8"/>
    <p:sldId id="294" r:id="rId9"/>
    <p:sldId id="297" r:id="rId10"/>
    <p:sldId id="293" r:id="rId11"/>
    <p:sldId id="295" r:id="rId12"/>
    <p:sldId id="303" r:id="rId13"/>
    <p:sldId id="298" r:id="rId14"/>
    <p:sldId id="307" r:id="rId15"/>
    <p:sldId id="288" r:id="rId16"/>
    <p:sldId id="289" r:id="rId17"/>
    <p:sldId id="290" r:id="rId18"/>
    <p:sldId id="305" r:id="rId19"/>
    <p:sldId id="291" r:id="rId20"/>
    <p:sldId id="264" r:id="rId21"/>
    <p:sldId id="296" r:id="rId22"/>
    <p:sldId id="301" r:id="rId23"/>
    <p:sldId id="302" r:id="rId24"/>
    <p:sldId id="299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03C75-6516-44F6-83F5-10071F3B0D37}" type="datetimeFigureOut">
              <a:rPr lang="en-US" smtClean="0"/>
              <a:t>9/2/25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55293-7925-4D6E-AD74-984FC9FBF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55293-7925-4D6E-AD74-984FC9FBF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28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55293-7925-4D6E-AD74-984FC9FBF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2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FAF8-9A47-F04F-AAE5-ECF1C7090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22B3E9-5ACF-4745-97ED-EBB217FE1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272A1-AA5A-394F-836F-D01496AC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06-56DC-F04A-911C-2A0BADD4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F92CB-2677-8B4A-9330-AC9012CA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D2853-A231-174E-991A-6045EA35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67A41-D755-5140-988A-C3B733D7E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6A32C-0375-4748-A903-082389AC8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9E79B-7D85-5348-BE63-266B8C60E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D7BD6-F950-184B-8679-B920B394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1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A851E0-4FEA-A741-9821-C9872B451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6E85B-5794-EE45-8E38-06DE218BA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F6459-A5FA-754E-BF6A-AC159956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7C8D3-3153-6F45-801E-1FA5D76E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568F-2D15-3549-A0DC-A5329AA8A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5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53495-E6E5-8B4B-9373-B106507E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54725-EA8D-5142-A5EA-A306BC8B9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6BCBA-24C1-8942-82E3-5567D296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CDC11-C714-A14A-BFF8-4C5EC105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5E0E5-60DD-7C41-9403-F1F3737A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7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3C60-A251-E949-9540-7B3FCD2B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A2DA5-CF96-954F-877C-13A8BA69C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569CF-1CCC-C14A-8C36-059C90F5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56831-C943-CA40-999E-98649D40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29300-5C8C-994B-8232-A17E08DD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7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2365D-09FA-7F4A-9715-C4DB2EEE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828DA-269D-8B43-8856-FACE57A1C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EBA2C-EE29-D741-A4D9-EA5EE9A82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FBF00-E3BE-9C43-AB5D-D10708AE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5F995-0986-AA46-B0F3-77193E0C5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A6405-0B96-904B-9D5E-AC637D1D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4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8F96-214B-E245-AD62-1F5D1D1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D07AF-6869-AC4A-84E1-6E8726256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6DD4F-0B19-5349-870A-A978A47B8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47F49B-ADEE-5C46-B400-AE09C8A42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23C22-DF6D-1A45-9320-AAA6060543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BAF6D-F340-5F4D-B3FC-E5CE2494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F97A5B-9F3F-4D4B-B623-5A84B068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3CD6B2-031F-EB45-8BAF-930802E8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0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966A-0D89-3341-B5F8-137CC6FF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6369D-595E-B941-A40C-607C65A1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B5A25-0A43-E740-8050-A59C7F61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9015B-F953-D843-B9EE-0F73C12E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5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6AAD7-4069-174A-86A9-C00C29AA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C906F-3790-0343-87CC-2268A6E7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BCF5F-8C42-D54C-8170-981DB9C8E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5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2277-F818-894D-92B0-C097CDF1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347BC-D58B-8144-A9F2-16BA6855C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81706-3098-1E48-91C5-0E25A16FE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DC531-E089-F548-B658-9751DBA3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EF9C3-60CF-F74A-A205-CD3335B2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290CE-575E-C444-8362-A458E663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5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E139-A8CA-EB4B-9904-84504233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86730C-D093-8443-BB5E-103D2255F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5B0DF-1526-F444-AEDB-3B00C771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0E28F-348C-974F-860C-C1B2C5346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98A0B-896F-0546-9974-F4EB68C6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D2C35-DDD2-6441-9699-42B337A6E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7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BBE55-D212-6346-A813-991393D0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4C9A1-19BA-E446-A964-1548F012F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6DE68-B0B8-1842-895C-99A2CDA4C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B209C-B5EB-6441-9F72-CAC2A8435829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D5883-571F-344F-8430-A26C2680E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D6F9D-C9DF-7648-8E9F-C59C8C98A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F357E-E1F5-994B-8965-8D49CD34C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0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3B4D098-8D9A-AA45-B52C-AE5969E8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5702" y="3219011"/>
            <a:ext cx="5646298" cy="2615444"/>
          </a:xfrm>
        </p:spPr>
        <p:txBody>
          <a:bodyPr>
            <a:normAutofit/>
          </a:bodyPr>
          <a:lstStyle/>
          <a:p>
            <a:r>
              <a:rPr lang="en-US" sz="8800" b="1" i="1" dirty="0">
                <a:solidFill>
                  <a:srgbClr val="C00000"/>
                </a:solidFill>
              </a:rPr>
              <a:t>CASE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19FA3B-1AAB-A4BE-2327-D4B75CFDF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52" y="241300"/>
            <a:ext cx="6375400" cy="63754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EE6C090-4E34-DA98-F20E-507E3DFB3477}"/>
              </a:ext>
            </a:extLst>
          </p:cNvPr>
          <p:cNvSpPr>
            <a:spLocks noGrp="1"/>
          </p:cNvSpPr>
          <p:nvPr/>
        </p:nvSpPr>
        <p:spPr>
          <a:xfrm>
            <a:off x="6545702" y="603567"/>
            <a:ext cx="5646298" cy="26154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b="1" dirty="0"/>
              <a:t>2025</a:t>
            </a:r>
          </a:p>
          <a:p>
            <a:r>
              <a:rPr lang="en-US" sz="8800" b="1" dirty="0"/>
              <a:t>Cycle C</a:t>
            </a:r>
          </a:p>
        </p:txBody>
      </p:sp>
    </p:spTree>
    <p:extLst>
      <p:ext uri="{BB962C8B-B14F-4D97-AF65-F5344CB8AC3E}">
        <p14:creationId xmlns:p14="http://schemas.microsoft.com/office/powerpoint/2010/main" val="817888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6098514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3: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Unresponsive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= 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 = 0</a:t>
            </a:r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7650111F-3108-79D3-8680-256CBC6E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428" y="1576933"/>
            <a:ext cx="8612398" cy="4349734"/>
          </a:xfrm>
          <a:prstGeom prst="rect">
            <a:avLst/>
          </a:prstGeom>
        </p:spPr>
      </p:pic>
      <p:sp>
        <p:nvSpPr>
          <p:cNvPr id="183" name="Rectangle 182">
            <a:extLst>
              <a:ext uri="{FF2B5EF4-FFF2-40B4-BE49-F238E27FC236}">
                <a16:creationId xmlns:a16="http://schemas.microsoft.com/office/drawing/2014/main" id="{2E331367-3C0B-1B90-6C9F-34F0EFEE32B1}"/>
              </a:ext>
            </a:extLst>
          </p:cNvPr>
          <p:cNvSpPr/>
          <p:nvPr/>
        </p:nvSpPr>
        <p:spPr>
          <a:xfrm flipV="1">
            <a:off x="10537228" y="5432079"/>
            <a:ext cx="1093960" cy="595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5DD10-6A69-A474-CE08-67E7BF4210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97772" y="7232"/>
            <a:ext cx="4849902" cy="68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4: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Fully alert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P</a:t>
            </a:r>
            <a:r>
              <a:rPr lang="en-US" sz="2800" b="0" i="0" dirty="0">
                <a:effectLst/>
                <a:latin typeface="Helvetica" pitchFamily="2" charset="0"/>
              </a:rPr>
              <a:t>ain in mid shaft femur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&lt;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 = rapid, CR &gt; 2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D528A-F507-A177-7A7A-FC03172A8D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5946205" y="1000676"/>
            <a:ext cx="3905177" cy="78094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8AC2FBC-FABE-F759-A0FB-99C5734BA5E2}"/>
              </a:ext>
            </a:extLst>
          </p:cNvPr>
          <p:cNvSpPr/>
          <p:nvPr/>
        </p:nvSpPr>
        <p:spPr>
          <a:xfrm>
            <a:off x="10430659" y="6060453"/>
            <a:ext cx="1372870" cy="79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F2132-7C7A-D8D8-49D4-5C1CE91AE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84" y="50297"/>
            <a:ext cx="4797473" cy="67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4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</a:t>
            </a:r>
            <a:r>
              <a:rPr lang="en-US" sz="3700" dirty="0">
                <a:solidFill>
                  <a:srgbClr val="C00000"/>
                </a:solidFill>
                <a:latin typeface="Helvetica" pitchFamily="2" charset="0"/>
              </a:rPr>
              <a:t>5</a:t>
            </a: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Alert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N</a:t>
            </a:r>
            <a:r>
              <a:rPr lang="en-US" sz="2800" b="0" i="0" dirty="0">
                <a:effectLst/>
                <a:latin typeface="Helvetica" pitchFamily="2" charset="0"/>
              </a:rPr>
              <a:t>o apparent injury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&lt;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 = present, CR &lt; 2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F369F-AAE2-0159-2BF0-6861A190C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06874" y="241208"/>
            <a:ext cx="4286894" cy="66167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06D97C-EEA2-49A0-62B6-22F9F0CAFAC6}"/>
              </a:ext>
            </a:extLst>
          </p:cNvPr>
          <p:cNvSpPr/>
          <p:nvPr/>
        </p:nvSpPr>
        <p:spPr>
          <a:xfrm>
            <a:off x="9008659" y="4440450"/>
            <a:ext cx="1828800" cy="1828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62A77-0415-D783-5D2B-A9AE00AB5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4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0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6: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Pediatric patient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L</a:t>
            </a:r>
            <a:r>
              <a:rPr lang="en-US" sz="2800" b="0" i="0" dirty="0">
                <a:effectLst/>
                <a:latin typeface="Helvetica" pitchFamily="2" charset="0"/>
              </a:rPr>
              <a:t>anded sitting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C</a:t>
            </a:r>
            <a:r>
              <a:rPr lang="en-US" sz="2800" b="0" i="0" dirty="0">
                <a:effectLst/>
                <a:latin typeface="Helvetica" pitchFamily="2" charset="0"/>
              </a:rPr>
              <a:t>/o severe back pain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&lt;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P= present, CR &lt;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A</a:t>
            </a:r>
            <a:r>
              <a:rPr lang="en-US" sz="2800" b="0" i="0" dirty="0">
                <a:effectLst/>
                <a:latin typeface="Helvetica" pitchFamily="2" charset="0"/>
              </a:rPr>
              <a:t>ble to follow simple commands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565CD-596F-05D1-CB05-AADAAA7DFD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11606" y="323591"/>
            <a:ext cx="4711756" cy="61605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83A2DE-CBC1-886D-A9C6-EB1D4F22DD80}"/>
              </a:ext>
            </a:extLst>
          </p:cNvPr>
          <p:cNvSpPr/>
          <p:nvPr/>
        </p:nvSpPr>
        <p:spPr>
          <a:xfrm>
            <a:off x="9631882" y="5759010"/>
            <a:ext cx="767030" cy="930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4A1A7-D424-B77F-963B-C71B20D79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04" y="-2"/>
            <a:ext cx="4864372" cy="68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C102B-0B19-3DA1-5EB1-206AA9AB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n-lt"/>
              </a:rPr>
              <a:t>START</a:t>
            </a:r>
            <a:r>
              <a:rPr lang="en-US" sz="9000" dirty="0">
                <a:latin typeface="+mn-lt"/>
              </a:rPr>
              <a:t> </a:t>
            </a:r>
            <a:r>
              <a:rPr lang="en-US" sz="9000" dirty="0">
                <a:solidFill>
                  <a:schemeClr val="bg1"/>
                </a:solidFill>
                <a:latin typeface="+mn-lt"/>
              </a:rPr>
              <a:t>Triage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942EA-F549-C569-F5D4-64E80B72F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80962">
            <a:off x="8109166" y="316844"/>
            <a:ext cx="3030308" cy="61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219A0C-7AC0-2B44-2344-88A6BC3E7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51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C0CB53-66FB-040A-430C-FD445CA9A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89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3154BF-FDBE-516C-91E2-54A53AC8F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99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E165C1-24D2-A9C9-A9F3-AA1585680A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07625" y="100594"/>
            <a:ext cx="5645840" cy="66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58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81C2BE-345C-9029-AE19-2B16516FE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5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34" y="176040"/>
            <a:ext cx="5620693" cy="1798676"/>
          </a:xfrm>
        </p:spPr>
        <p:txBody>
          <a:bodyPr anchor="ctr">
            <a:normAutofit/>
          </a:bodyPr>
          <a:lstStyle/>
          <a:p>
            <a:r>
              <a:rPr lang="en-US" sz="3100" b="1" dirty="0">
                <a:solidFill>
                  <a:srgbClr val="C00000"/>
                </a:solidFill>
              </a:rPr>
              <a:t>“</a:t>
            </a:r>
            <a:r>
              <a:rPr lang="en-US" sz="3600" b="1" dirty="0">
                <a:solidFill>
                  <a:srgbClr val="C00000"/>
                </a:solidFill>
              </a:rPr>
              <a:t>Please respond to a multi-casualty incident at the base of Black Bear Chairlift…”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175D5-40A8-0219-4D0C-54BBE48C8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34" y="2286000"/>
            <a:ext cx="5620693" cy="4395960"/>
          </a:xfrm>
        </p:spPr>
        <p:txBody>
          <a:bodyPr anchor="ctr">
            <a:noAutofit/>
          </a:bodyPr>
          <a:lstStyle/>
          <a:p>
            <a:r>
              <a:rPr lang="en-US" sz="2500" b="0" i="0" dirty="0">
                <a:effectLst/>
                <a:latin typeface="Helvetica" pitchFamily="2" charset="0"/>
              </a:rPr>
              <a:t>The chairlift accident a very short distance from your location. </a:t>
            </a:r>
          </a:p>
          <a:p>
            <a:r>
              <a:rPr lang="en-US" sz="2500" b="0" i="0" dirty="0">
                <a:effectLst/>
                <a:latin typeface="Helvetica" pitchFamily="2" charset="0"/>
              </a:rPr>
              <a:t>You are the single primary responder. </a:t>
            </a:r>
          </a:p>
          <a:p>
            <a:r>
              <a:rPr lang="en-US" sz="2500" b="0" i="0" dirty="0">
                <a:effectLst/>
                <a:latin typeface="Helvetica" pitchFamily="2" charset="0"/>
              </a:rPr>
              <a:t>You observe 4-5 chairs in a pile at the bottom of the lift. </a:t>
            </a:r>
          </a:p>
          <a:p>
            <a:r>
              <a:rPr lang="en-US" sz="2500" b="0" i="0" dirty="0">
                <a:effectLst/>
                <a:latin typeface="Helvetica" pitchFamily="2" charset="0"/>
              </a:rPr>
              <a:t>People are panicked and screaming. </a:t>
            </a:r>
          </a:p>
          <a:p>
            <a:r>
              <a:rPr lang="en-US" sz="2500" b="0" i="0" dirty="0">
                <a:effectLst/>
                <a:latin typeface="Helvetica" pitchFamily="2" charset="0"/>
              </a:rPr>
              <a:t>It appears several people have jumped or fallen off the lift just uphill of the loading area.</a:t>
            </a:r>
            <a:endParaRPr lang="en-US" sz="2500" dirty="0">
              <a:effectLst/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27C14-ACE9-D3FB-072C-F817E41A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63" r="25697" b="1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  <a:gradFill>
            <a:gsLst>
              <a:gs pos="1000">
                <a:prstClr val="red"/>
              </a:gs>
              <a:gs pos="100000">
                <a:prstClr val="blue"/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664808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6098514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7: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Lift attendant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P</a:t>
            </a:r>
            <a:r>
              <a:rPr lang="en-US" sz="2800" b="0" i="0" dirty="0">
                <a:effectLst/>
                <a:latin typeface="Helvetica" pitchFamily="2" charset="0"/>
              </a:rPr>
              <a:t>anic attack seeing chairs falling off.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Unable to focus, hysterical</a:t>
            </a:r>
            <a:endParaRPr lang="en-US" sz="2800" b="0" i="0" dirty="0">
              <a:effectLst/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Follows directions</a:t>
            </a:r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B1EA3-168B-3B8D-6611-1BA99F7D6B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05851" y="574594"/>
            <a:ext cx="4705681" cy="5997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BE76B2-D0EF-491E-1A0D-B0FCD0780D6C}"/>
              </a:ext>
            </a:extLst>
          </p:cNvPr>
          <p:cNvSpPr/>
          <p:nvPr/>
        </p:nvSpPr>
        <p:spPr>
          <a:xfrm>
            <a:off x="9557066" y="5197406"/>
            <a:ext cx="1372870" cy="79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25295-B11B-DBF3-152B-22BA3A000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2" y="0"/>
            <a:ext cx="484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8: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Fully alert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K</a:t>
            </a:r>
            <a:r>
              <a:rPr lang="en-US" sz="2800" b="0" i="0" dirty="0">
                <a:effectLst/>
                <a:latin typeface="Helvetica" pitchFamily="2" charset="0"/>
              </a:rPr>
              <a:t>nee pain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&lt; 30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P= present, CR &lt; 2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BBA30-B873-E50A-09EE-8AB170C823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6252623" y="983173"/>
            <a:ext cx="4138985" cy="72204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5A3020-CD81-CE52-4458-344F09832639}"/>
              </a:ext>
            </a:extLst>
          </p:cNvPr>
          <p:cNvSpPr/>
          <p:nvPr/>
        </p:nvSpPr>
        <p:spPr>
          <a:xfrm>
            <a:off x="10537228" y="6027307"/>
            <a:ext cx="1372870" cy="79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45B21-7CAC-DFA7-6CBA-03E10C190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687" y="25148"/>
            <a:ext cx="4864372" cy="68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0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</a:t>
            </a:r>
            <a:r>
              <a:rPr lang="en-US" sz="3700" dirty="0">
                <a:solidFill>
                  <a:srgbClr val="C00000"/>
                </a:solidFill>
                <a:latin typeface="Helvetica" pitchFamily="2" charset="0"/>
              </a:rPr>
              <a:t>9</a:t>
            </a: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Severe laceration just below the knee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P</a:t>
            </a:r>
            <a:r>
              <a:rPr lang="en-US" sz="2800" b="0" i="0" dirty="0">
                <a:effectLst/>
                <a:latin typeface="Helvetica" pitchFamily="2" charset="0"/>
              </a:rPr>
              <a:t>rofuse bleeding (tourniquet)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&gt;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 = rapid, CR &gt; 2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CED4A-C9B7-2360-0995-8B28DF218D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6285313" y="1144005"/>
            <a:ext cx="4279246" cy="69475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0FAFBF-9FC0-6C4B-FEE5-D614A9C1FBDB}"/>
              </a:ext>
            </a:extLst>
          </p:cNvPr>
          <p:cNvSpPr/>
          <p:nvPr/>
        </p:nvSpPr>
        <p:spPr>
          <a:xfrm>
            <a:off x="10537228" y="6027307"/>
            <a:ext cx="1372870" cy="79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F787D-77E0-6747-0EE9-81D0FCFC3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93" y="33146"/>
            <a:ext cx="4797473" cy="67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4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10: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Alert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B</a:t>
            </a:r>
            <a:r>
              <a:rPr lang="en-US" sz="2800" b="0" i="0" dirty="0">
                <a:effectLst/>
                <a:latin typeface="Helvetica" pitchFamily="2" charset="0"/>
              </a:rPr>
              <a:t>ruised ribs R &lt;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 = present, CR &lt; 2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7C118-3CFA-4186-D82C-20051C205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6017673" y="609277"/>
            <a:ext cx="4434936" cy="7377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550EA9-A132-01CB-DCD8-F94FEEB28389}"/>
              </a:ext>
            </a:extLst>
          </p:cNvPr>
          <p:cNvSpPr/>
          <p:nvPr/>
        </p:nvSpPr>
        <p:spPr>
          <a:xfrm>
            <a:off x="10537228" y="5834455"/>
            <a:ext cx="1386820" cy="855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5E54E-FD28-71BA-626A-F9AFF80CB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54" y="33146"/>
            <a:ext cx="484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8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11: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Pediatric patient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N</a:t>
            </a:r>
            <a:r>
              <a:rPr lang="en-US" sz="2800" b="0" i="0" dirty="0">
                <a:effectLst/>
                <a:latin typeface="Helvetica" pitchFamily="2" charset="0"/>
              </a:rPr>
              <a:t>o apparent injury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&lt;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 = present, CR &lt; 2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92C15C-DC8E-A035-5768-2284B246C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95666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585803-2FE0-989C-0BBA-252B75255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2" y="0"/>
            <a:ext cx="484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12: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Alcohol intoxication</a:t>
            </a:r>
            <a:endParaRPr lang="en-US" sz="2800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U</a:t>
            </a:r>
            <a:r>
              <a:rPr lang="en-US" sz="2800" b="0" i="0" dirty="0">
                <a:effectLst/>
                <a:latin typeface="Helvetica" pitchFamily="2" charset="0"/>
              </a:rPr>
              <a:t>nable to walk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&lt; 30</a:t>
            </a:r>
            <a:endParaRPr lang="en-US" sz="2800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P= present, CR &lt; 2</a:t>
            </a:r>
            <a:endParaRPr lang="en-US" sz="2800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A</a:t>
            </a:r>
            <a:r>
              <a:rPr lang="en-US" sz="2800" b="0" i="0" dirty="0">
                <a:effectLst/>
                <a:latin typeface="Helvetica" pitchFamily="2" charset="0"/>
              </a:rPr>
              <a:t>ble to follow simple commands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CDDFC-265C-026C-3FEC-F5C5C83CD0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6413370" y="1252331"/>
            <a:ext cx="3707921" cy="66346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366A8D-48F4-A732-A6C1-A44C7C241050}"/>
              </a:ext>
            </a:extLst>
          </p:cNvPr>
          <p:cNvSpPr/>
          <p:nvPr/>
        </p:nvSpPr>
        <p:spPr>
          <a:xfrm>
            <a:off x="10537228" y="6027307"/>
            <a:ext cx="1372870" cy="79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24833-0D59-8543-EDBC-AD229AA85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43" y="-6258"/>
            <a:ext cx="4864372" cy="68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7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E6E628-A7CF-C9DF-350B-7228F3243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34" y="241089"/>
            <a:ext cx="7143652" cy="4071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4E171-4CCF-7708-ABEC-BC81D4214BF0}"/>
              </a:ext>
            </a:extLst>
          </p:cNvPr>
          <p:cNvSpPr txBox="1"/>
          <p:nvPr/>
        </p:nvSpPr>
        <p:spPr>
          <a:xfrm>
            <a:off x="7593344" y="1043731"/>
            <a:ext cx="4485488" cy="4770537"/>
          </a:xfrm>
          <a:custGeom>
            <a:avLst/>
            <a:gdLst>
              <a:gd name="connsiteX0" fmla="*/ 0 w 4485488"/>
              <a:gd name="connsiteY0" fmla="*/ 0 h 4770537"/>
              <a:gd name="connsiteX1" fmla="*/ 595929 w 4485488"/>
              <a:gd name="connsiteY1" fmla="*/ 0 h 4770537"/>
              <a:gd name="connsiteX2" fmla="*/ 1102148 w 4485488"/>
              <a:gd name="connsiteY2" fmla="*/ 0 h 4770537"/>
              <a:gd name="connsiteX3" fmla="*/ 1832642 w 4485488"/>
              <a:gd name="connsiteY3" fmla="*/ 0 h 4770537"/>
              <a:gd name="connsiteX4" fmla="*/ 2428571 w 4485488"/>
              <a:gd name="connsiteY4" fmla="*/ 0 h 4770537"/>
              <a:gd name="connsiteX5" fmla="*/ 3024500 w 4485488"/>
              <a:gd name="connsiteY5" fmla="*/ 0 h 4770537"/>
              <a:gd name="connsiteX6" fmla="*/ 3754994 w 4485488"/>
              <a:gd name="connsiteY6" fmla="*/ 0 h 4770537"/>
              <a:gd name="connsiteX7" fmla="*/ 4485488 w 4485488"/>
              <a:gd name="connsiteY7" fmla="*/ 0 h 4770537"/>
              <a:gd name="connsiteX8" fmla="*/ 4485488 w 4485488"/>
              <a:gd name="connsiteY8" fmla="*/ 776916 h 4770537"/>
              <a:gd name="connsiteX9" fmla="*/ 4485488 w 4485488"/>
              <a:gd name="connsiteY9" fmla="*/ 1363011 h 4770537"/>
              <a:gd name="connsiteX10" fmla="*/ 4485488 w 4485488"/>
              <a:gd name="connsiteY10" fmla="*/ 1949105 h 4770537"/>
              <a:gd name="connsiteX11" fmla="*/ 4485488 w 4485488"/>
              <a:gd name="connsiteY11" fmla="*/ 2630610 h 4770537"/>
              <a:gd name="connsiteX12" fmla="*/ 4485488 w 4485488"/>
              <a:gd name="connsiteY12" fmla="*/ 3359821 h 4770537"/>
              <a:gd name="connsiteX13" fmla="*/ 4485488 w 4485488"/>
              <a:gd name="connsiteY13" fmla="*/ 3898210 h 4770537"/>
              <a:gd name="connsiteX14" fmla="*/ 4485488 w 4485488"/>
              <a:gd name="connsiteY14" fmla="*/ 4770537 h 4770537"/>
              <a:gd name="connsiteX15" fmla="*/ 3844704 w 4485488"/>
              <a:gd name="connsiteY15" fmla="*/ 4770537 h 4770537"/>
              <a:gd name="connsiteX16" fmla="*/ 3203920 w 4485488"/>
              <a:gd name="connsiteY16" fmla="*/ 4770537 h 4770537"/>
              <a:gd name="connsiteX17" fmla="*/ 2473426 w 4485488"/>
              <a:gd name="connsiteY17" fmla="*/ 4770537 h 4770537"/>
              <a:gd name="connsiteX18" fmla="*/ 1832642 w 4485488"/>
              <a:gd name="connsiteY18" fmla="*/ 4770537 h 4770537"/>
              <a:gd name="connsiteX19" fmla="*/ 1326423 w 4485488"/>
              <a:gd name="connsiteY19" fmla="*/ 4770537 h 4770537"/>
              <a:gd name="connsiteX20" fmla="*/ 775349 w 4485488"/>
              <a:gd name="connsiteY20" fmla="*/ 4770537 h 4770537"/>
              <a:gd name="connsiteX21" fmla="*/ 0 w 4485488"/>
              <a:gd name="connsiteY21" fmla="*/ 4770537 h 4770537"/>
              <a:gd name="connsiteX22" fmla="*/ 0 w 4485488"/>
              <a:gd name="connsiteY22" fmla="*/ 4089032 h 4770537"/>
              <a:gd name="connsiteX23" fmla="*/ 0 w 4485488"/>
              <a:gd name="connsiteY23" fmla="*/ 3407526 h 4770537"/>
              <a:gd name="connsiteX24" fmla="*/ 0 w 4485488"/>
              <a:gd name="connsiteY24" fmla="*/ 2773727 h 4770537"/>
              <a:gd name="connsiteX25" fmla="*/ 0 w 4485488"/>
              <a:gd name="connsiteY25" fmla="*/ 2235337 h 4770537"/>
              <a:gd name="connsiteX26" fmla="*/ 0 w 4485488"/>
              <a:gd name="connsiteY26" fmla="*/ 1696948 h 4770537"/>
              <a:gd name="connsiteX27" fmla="*/ 0 w 4485488"/>
              <a:gd name="connsiteY27" fmla="*/ 967738 h 4770537"/>
              <a:gd name="connsiteX28" fmla="*/ 0 w 4485488"/>
              <a:gd name="connsiteY28" fmla="*/ 0 h 477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85488" h="4770537" extrusionOk="0">
                <a:moveTo>
                  <a:pt x="0" y="0"/>
                </a:moveTo>
                <a:cubicBezTo>
                  <a:pt x="164304" y="-18016"/>
                  <a:pt x="330132" y="1843"/>
                  <a:pt x="595929" y="0"/>
                </a:cubicBezTo>
                <a:cubicBezTo>
                  <a:pt x="861726" y="-1843"/>
                  <a:pt x="970012" y="-11675"/>
                  <a:pt x="1102148" y="0"/>
                </a:cubicBezTo>
                <a:cubicBezTo>
                  <a:pt x="1234284" y="11675"/>
                  <a:pt x="1644782" y="26081"/>
                  <a:pt x="1832642" y="0"/>
                </a:cubicBezTo>
                <a:cubicBezTo>
                  <a:pt x="2020502" y="-26081"/>
                  <a:pt x="2212616" y="-7113"/>
                  <a:pt x="2428571" y="0"/>
                </a:cubicBezTo>
                <a:cubicBezTo>
                  <a:pt x="2644526" y="7113"/>
                  <a:pt x="2735629" y="-28252"/>
                  <a:pt x="3024500" y="0"/>
                </a:cubicBezTo>
                <a:cubicBezTo>
                  <a:pt x="3313371" y="28252"/>
                  <a:pt x="3542871" y="-9088"/>
                  <a:pt x="3754994" y="0"/>
                </a:cubicBezTo>
                <a:cubicBezTo>
                  <a:pt x="3967117" y="9088"/>
                  <a:pt x="4311753" y="22922"/>
                  <a:pt x="4485488" y="0"/>
                </a:cubicBezTo>
                <a:cubicBezTo>
                  <a:pt x="4460379" y="329224"/>
                  <a:pt x="4452960" y="504057"/>
                  <a:pt x="4485488" y="776916"/>
                </a:cubicBezTo>
                <a:cubicBezTo>
                  <a:pt x="4518016" y="1049775"/>
                  <a:pt x="4457589" y="1072006"/>
                  <a:pt x="4485488" y="1363011"/>
                </a:cubicBezTo>
                <a:cubicBezTo>
                  <a:pt x="4513387" y="1654016"/>
                  <a:pt x="4469507" y="1767341"/>
                  <a:pt x="4485488" y="1949105"/>
                </a:cubicBezTo>
                <a:cubicBezTo>
                  <a:pt x="4501469" y="2130869"/>
                  <a:pt x="4474281" y="2366663"/>
                  <a:pt x="4485488" y="2630610"/>
                </a:cubicBezTo>
                <a:cubicBezTo>
                  <a:pt x="4496695" y="2894557"/>
                  <a:pt x="4456305" y="3170380"/>
                  <a:pt x="4485488" y="3359821"/>
                </a:cubicBezTo>
                <a:cubicBezTo>
                  <a:pt x="4514671" y="3549262"/>
                  <a:pt x="4510480" y="3631669"/>
                  <a:pt x="4485488" y="3898210"/>
                </a:cubicBezTo>
                <a:cubicBezTo>
                  <a:pt x="4460496" y="4164751"/>
                  <a:pt x="4511307" y="4572827"/>
                  <a:pt x="4485488" y="4770537"/>
                </a:cubicBezTo>
                <a:cubicBezTo>
                  <a:pt x="4165353" y="4779023"/>
                  <a:pt x="4092983" y="4764143"/>
                  <a:pt x="3844704" y="4770537"/>
                </a:cubicBezTo>
                <a:cubicBezTo>
                  <a:pt x="3596425" y="4776931"/>
                  <a:pt x="3492435" y="4753317"/>
                  <a:pt x="3203920" y="4770537"/>
                </a:cubicBezTo>
                <a:cubicBezTo>
                  <a:pt x="2915405" y="4787757"/>
                  <a:pt x="2779494" y="4751440"/>
                  <a:pt x="2473426" y="4770537"/>
                </a:cubicBezTo>
                <a:cubicBezTo>
                  <a:pt x="2167358" y="4789634"/>
                  <a:pt x="2057325" y="4790707"/>
                  <a:pt x="1832642" y="4770537"/>
                </a:cubicBezTo>
                <a:cubicBezTo>
                  <a:pt x="1607959" y="4750367"/>
                  <a:pt x="1553661" y="4767422"/>
                  <a:pt x="1326423" y="4770537"/>
                </a:cubicBezTo>
                <a:cubicBezTo>
                  <a:pt x="1099185" y="4773652"/>
                  <a:pt x="933263" y="4772939"/>
                  <a:pt x="775349" y="4770537"/>
                </a:cubicBezTo>
                <a:cubicBezTo>
                  <a:pt x="617435" y="4768135"/>
                  <a:pt x="209641" y="4766022"/>
                  <a:pt x="0" y="4770537"/>
                </a:cubicBezTo>
                <a:cubicBezTo>
                  <a:pt x="-15300" y="4584644"/>
                  <a:pt x="12492" y="4236425"/>
                  <a:pt x="0" y="4089032"/>
                </a:cubicBezTo>
                <a:cubicBezTo>
                  <a:pt x="-12492" y="3941639"/>
                  <a:pt x="28222" y="3619737"/>
                  <a:pt x="0" y="3407526"/>
                </a:cubicBezTo>
                <a:cubicBezTo>
                  <a:pt x="-28222" y="3195315"/>
                  <a:pt x="8419" y="3065915"/>
                  <a:pt x="0" y="2773727"/>
                </a:cubicBezTo>
                <a:cubicBezTo>
                  <a:pt x="-8419" y="2481539"/>
                  <a:pt x="2719" y="2418302"/>
                  <a:pt x="0" y="2235337"/>
                </a:cubicBezTo>
                <a:cubicBezTo>
                  <a:pt x="-2719" y="2052372"/>
                  <a:pt x="-21254" y="1828140"/>
                  <a:pt x="0" y="1696948"/>
                </a:cubicBezTo>
                <a:cubicBezTo>
                  <a:pt x="21254" y="1565756"/>
                  <a:pt x="12663" y="1155786"/>
                  <a:pt x="0" y="967738"/>
                </a:cubicBezTo>
                <a:cubicBezTo>
                  <a:pt x="-12663" y="779690"/>
                  <a:pt x="4003" y="428572"/>
                  <a:pt x="0" y="0"/>
                </a:cubicBezTo>
                <a:close/>
              </a:path>
            </a:pathLst>
          </a:custGeom>
          <a:noFill/>
          <a:ln w="133350" cmpd="sng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600" dirty="0"/>
              <a:t>Scene safety.  Locked out/tagged out the lift?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600" dirty="0"/>
              <a:t>Calling for additional help?  Who might you call?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600" dirty="0"/>
              <a:t>How to convey the magnitude of the incident to responding Emergency Services?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600" dirty="0"/>
              <a:t>Addressing those patrons still on the lift?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039998-46FE-8787-1FF1-57B01AA74854}"/>
              </a:ext>
            </a:extLst>
          </p:cNvPr>
          <p:cNvSpPr txBox="1"/>
          <p:nvPr/>
        </p:nvSpPr>
        <p:spPr>
          <a:xfrm>
            <a:off x="215733" y="4467381"/>
            <a:ext cx="714365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500" b="1" dirty="0"/>
              <a:t>From experience, you know that Police, Fire and Ambulances will not arrive for another 15 minutes.</a:t>
            </a:r>
          </a:p>
          <a:p>
            <a:pPr algn="l"/>
            <a:endParaRPr lang="en-US" sz="2500" b="1" dirty="0"/>
          </a:p>
          <a:p>
            <a:pPr algn="l"/>
            <a:r>
              <a:rPr lang="en-US" sz="2500" b="1" dirty="0"/>
              <a:t>Beyond treating and triaging patients, what additional considerations do you need to consider?</a:t>
            </a:r>
          </a:p>
        </p:txBody>
      </p:sp>
    </p:spTree>
    <p:extLst>
      <p:ext uri="{BB962C8B-B14F-4D97-AF65-F5344CB8AC3E}">
        <p14:creationId xmlns:p14="http://schemas.microsoft.com/office/powerpoint/2010/main" val="370279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7B3A29-8107-BAA2-7527-6C7730FCF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0769"/>
          <a:stretch>
            <a:fillRect/>
          </a:stretch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56" y="5746071"/>
            <a:ext cx="11129652" cy="8051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700" b="0" i="0" dirty="0">
                <a:effectLst/>
                <a:latin typeface="Helvetica" pitchFamily="2" charset="0"/>
              </a:rPr>
              <a:t>The chair derailment resulted in 12 patients.</a:t>
            </a:r>
            <a:endParaRPr lang="en-US" sz="3700" b="1" dirty="0"/>
          </a:p>
        </p:txBody>
      </p:sp>
    </p:spTree>
    <p:extLst>
      <p:ext uri="{BB962C8B-B14F-4D97-AF65-F5344CB8AC3E}">
        <p14:creationId xmlns:p14="http://schemas.microsoft.com/office/powerpoint/2010/main" val="30104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C102B-0B19-3DA1-5EB1-206AA9AB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n-lt"/>
              </a:rPr>
              <a:t>SALT</a:t>
            </a:r>
            <a:r>
              <a:rPr lang="en-US" sz="9000" dirty="0">
                <a:latin typeface="+mn-lt"/>
              </a:rPr>
              <a:t> </a:t>
            </a:r>
            <a:r>
              <a:rPr lang="en-US" sz="9000" dirty="0">
                <a:solidFill>
                  <a:schemeClr val="bg1"/>
                </a:solidFill>
                <a:latin typeface="+mn-lt"/>
              </a:rPr>
              <a:t>Triage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EF85CD-A80F-02CB-7A43-D4D6FD5A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07674">
            <a:off x="8051939" y="441495"/>
            <a:ext cx="3025597" cy="607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7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E61AA5-92AD-223E-38E5-40BDF8C56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1" b="10968"/>
          <a:stretch>
            <a:fillRect/>
          </a:stretch>
        </p:blipFill>
        <p:spPr>
          <a:xfrm>
            <a:off x="20" y="276634"/>
            <a:ext cx="12191980" cy="65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1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E605AA-1335-58D8-0B45-35CB75FE0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79" b="271"/>
          <a:stretch>
            <a:fillRect/>
          </a:stretch>
        </p:blipFill>
        <p:spPr>
          <a:xfrm>
            <a:off x="930418" y="-222"/>
            <a:ext cx="10331164" cy="685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3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1: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Responsive to painful stimuli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H</a:t>
            </a:r>
            <a:r>
              <a:rPr lang="en-US" sz="2800" b="0" i="0" dirty="0">
                <a:effectLst/>
                <a:latin typeface="Helvetica" pitchFamily="2" charset="0"/>
              </a:rPr>
              <a:t>elmet cracked, large contusion on forehead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= shallow,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 = present, CR &gt; 2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324DD5-FE88-28EE-715B-7D50E42085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6290408" y="1015950"/>
            <a:ext cx="3739599" cy="77433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5C9C02-9F70-505C-D014-EF5368BFAEFF}"/>
              </a:ext>
            </a:extLst>
          </p:cNvPr>
          <p:cNvSpPr/>
          <p:nvPr/>
        </p:nvSpPr>
        <p:spPr>
          <a:xfrm>
            <a:off x="9987481" y="6123663"/>
            <a:ext cx="1807172" cy="633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30F26-26F2-6BA5-2835-AEC5509A6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91" y="36100"/>
            <a:ext cx="4797473" cy="67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6B116-844F-212F-388D-9FA59870130E}"/>
              </a:ext>
            </a:extLst>
          </p:cNvPr>
          <p:cNvSpPr txBox="1"/>
          <p:nvPr/>
        </p:nvSpPr>
        <p:spPr>
          <a:xfrm>
            <a:off x="607337" y="749583"/>
            <a:ext cx="5273059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700" b="0" i="0" dirty="0">
                <a:solidFill>
                  <a:srgbClr val="C00000"/>
                </a:solidFill>
                <a:effectLst/>
                <a:latin typeface="Helvetica" pitchFamily="2" charset="0"/>
              </a:rPr>
              <a:t>PATIENT # 2: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Sucking chest wound injury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R &gt; 30/minute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Helvetica" pitchFamily="2" charset="0"/>
              </a:rPr>
              <a:t>P = rapid, CR &gt; 2</a:t>
            </a:r>
            <a:endParaRPr lang="en-US" sz="2800" dirty="0">
              <a:effectLst/>
              <a:latin typeface="Helvetica" pitchFamily="2" charset="0"/>
            </a:endParaRPr>
          </a:p>
          <a:p>
            <a:endParaRPr lang="en-US" sz="2800" dirty="0"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D5B32-33F2-3512-5E6B-5C5432EC64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5974232" y="561381"/>
            <a:ext cx="3900478" cy="79712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B87CD1-8050-C78E-30EE-A151957B1AC0}"/>
              </a:ext>
            </a:extLst>
          </p:cNvPr>
          <p:cNvSpPr/>
          <p:nvPr/>
        </p:nvSpPr>
        <p:spPr>
          <a:xfrm>
            <a:off x="10537228" y="6027307"/>
            <a:ext cx="1372870" cy="79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1F047-9864-8C5D-D94D-572BE32FE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190" y="100594"/>
            <a:ext cx="4797473" cy="67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478</Words>
  <Application>Microsoft Office PowerPoint</Application>
  <PresentationFormat>Widescreen</PresentationFormat>
  <Paragraphs>54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“Please respond to a multi-casualty incident at the base of Black Bear Chairlift…”</vt:lpstr>
      <vt:lpstr>PowerPoint Presentation</vt:lpstr>
      <vt:lpstr>The chair derailment resulted in 12 patients.</vt:lpstr>
      <vt:lpstr>SALT Triage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Triage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Aileen Cassidy</dc:creator>
  <cp:lastModifiedBy>Aileen Cassidy</cp:lastModifiedBy>
  <cp:revision>24</cp:revision>
  <dcterms:created xsi:type="dcterms:W3CDTF">2019-07-05T15:31:41Z</dcterms:created>
  <dcterms:modified xsi:type="dcterms:W3CDTF">2025-09-02T21:11:23Z</dcterms:modified>
</cp:coreProperties>
</file>