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25"/>
  </p:notesMasterIdLst>
  <p:sldIdLst>
    <p:sldId id="256" r:id="rId3"/>
    <p:sldId id="257" r:id="rId4"/>
    <p:sldId id="258" r:id="rId5"/>
    <p:sldId id="259" r:id="rId6"/>
    <p:sldId id="260" r:id="rId7"/>
    <p:sldId id="261" r:id="rId8"/>
    <p:sldId id="269" r:id="rId9"/>
    <p:sldId id="262" r:id="rId10"/>
    <p:sldId id="263" r:id="rId11"/>
    <p:sldId id="317" r:id="rId12"/>
    <p:sldId id="265" r:id="rId13"/>
    <p:sldId id="264" r:id="rId14"/>
    <p:sldId id="266" r:id="rId15"/>
    <p:sldId id="271" r:id="rId16"/>
    <p:sldId id="316" r:id="rId17"/>
    <p:sldId id="318" r:id="rId18"/>
    <p:sldId id="294" r:id="rId19"/>
    <p:sldId id="312" r:id="rId20"/>
    <p:sldId id="322" r:id="rId21"/>
    <p:sldId id="321" r:id="rId22"/>
    <p:sldId id="319" r:id="rId23"/>
    <p:sldId id="26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D64595-49C0-4A0E-98F4-011FCF7E69C2}" v="13" dt="2025-07-28T18:21:19.7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00" d="100"/>
          <a:sy n="100" d="100"/>
        </p:scale>
        <p:origin x="885" y="219"/>
      </p:cViewPr>
      <p:guideLst/>
    </p:cSldViewPr>
  </p:slideViewPr>
  <p:notesTextViewPr>
    <p:cViewPr>
      <p:scale>
        <a:sx n="1" d="1"/>
        <a:sy n="1" d="1"/>
      </p:scale>
      <p:origin x="0" y="0"/>
    </p:cViewPr>
  </p:notesTextViewPr>
  <p:notesViewPr>
    <p:cSldViewPr snapToGrid="0">
      <p:cViewPr varScale="1">
        <p:scale>
          <a:sx n="96" d="100"/>
          <a:sy n="96" d="100"/>
        </p:scale>
        <p:origin x="364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2ae12c9d0e3f715f/!!NAC/Annual%20Reports/2025/Awards%202024%20and%202025%20(version%2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2AE12C9D0E3F715F/!!NAC/Annual%20Reports/2025/Awards%202024%20and%202025%20(version%2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ick_\AppData\Roaming\Microsoft\Excel\Awards%202024%20and%202025%20(version%201).xlsb"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2025 Recognitions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Sheet2!$B$164</c:f>
              <c:strCache>
                <c:ptCount val="1"/>
                <c:pt idx="0">
                  <c:v>CountOfID</c:v>
                </c:pt>
              </c:strCache>
            </c:strRef>
          </c:tx>
          <c:spPr>
            <a:solidFill>
              <a:schemeClr val="accent1"/>
            </a:solidFill>
            <a:ln>
              <a:noFill/>
            </a:ln>
            <a:effectLst/>
          </c:spPr>
          <c:invertIfNegative val="0"/>
          <c:cat>
            <c:strRef>
              <c:f>Sheet2!$A$165:$A$177</c:f>
              <c:strCache>
                <c:ptCount val="13"/>
                <c:pt idx="0">
                  <c:v>50S</c:v>
                </c:pt>
                <c:pt idx="1">
                  <c:v>BMS</c:v>
                </c:pt>
                <c:pt idx="2">
                  <c:v>DSA</c:v>
                </c:pt>
                <c:pt idx="3">
                  <c:v>GMS</c:v>
                </c:pt>
                <c:pt idx="4">
                  <c:v>LCA</c:v>
                </c:pt>
                <c:pt idx="5">
                  <c:v>MSA</c:v>
                </c:pt>
                <c:pt idx="6">
                  <c:v>NA</c:v>
                </c:pt>
                <c:pt idx="7">
                  <c:v>NCoA</c:v>
                </c:pt>
                <c:pt idx="8">
                  <c:v>PC</c:v>
                </c:pt>
                <c:pt idx="9">
                  <c:v>PMS</c:v>
                </c:pt>
                <c:pt idx="10">
                  <c:v>YMS</c:v>
                </c:pt>
                <c:pt idx="11">
                  <c:v>HOF</c:v>
                </c:pt>
                <c:pt idx="12">
                  <c:v>MD</c:v>
                </c:pt>
              </c:strCache>
            </c:strRef>
          </c:cat>
          <c:val>
            <c:numRef>
              <c:f>Sheet2!$B$165:$B$177</c:f>
              <c:numCache>
                <c:formatCode>General</c:formatCode>
                <c:ptCount val="13"/>
                <c:pt idx="0">
                  <c:v>1</c:v>
                </c:pt>
                <c:pt idx="1">
                  <c:v>81</c:v>
                </c:pt>
                <c:pt idx="2">
                  <c:v>70</c:v>
                </c:pt>
                <c:pt idx="3">
                  <c:v>17</c:v>
                </c:pt>
                <c:pt idx="4">
                  <c:v>9</c:v>
                </c:pt>
                <c:pt idx="5">
                  <c:v>47</c:v>
                </c:pt>
                <c:pt idx="6">
                  <c:v>61</c:v>
                </c:pt>
                <c:pt idx="7">
                  <c:v>63</c:v>
                </c:pt>
                <c:pt idx="8">
                  <c:v>52</c:v>
                </c:pt>
                <c:pt idx="9">
                  <c:v>104</c:v>
                </c:pt>
                <c:pt idx="10">
                  <c:v>122</c:v>
                </c:pt>
                <c:pt idx="11">
                  <c:v>5</c:v>
                </c:pt>
                <c:pt idx="12">
                  <c:v>1</c:v>
                </c:pt>
              </c:numCache>
            </c:numRef>
          </c:val>
          <c:extLst>
            <c:ext xmlns:c16="http://schemas.microsoft.com/office/drawing/2014/chart" uri="{C3380CC4-5D6E-409C-BE32-E72D297353CC}">
              <c16:uniqueId val="{00000000-30AB-4C7A-9BD5-1D6D70A8C19E}"/>
            </c:ext>
          </c:extLst>
        </c:ser>
        <c:dLbls>
          <c:showLegendKey val="0"/>
          <c:showVal val="0"/>
          <c:showCatName val="0"/>
          <c:showSerName val="0"/>
          <c:showPercent val="0"/>
          <c:showBubbleSize val="0"/>
        </c:dLbls>
        <c:gapWidth val="219"/>
        <c:overlap val="-27"/>
        <c:axId val="1827505264"/>
        <c:axId val="1209632063"/>
      </c:barChart>
      <c:catAx>
        <c:axId val="1827505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09632063"/>
        <c:crosses val="autoZero"/>
        <c:auto val="1"/>
        <c:lblAlgn val="ctr"/>
        <c:lblOffset val="100"/>
        <c:noMultiLvlLbl val="0"/>
      </c:catAx>
      <c:valAx>
        <c:axId val="12096320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75052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Southern Division 2025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multiLvlStrRef>
              <c:f>Sheet2!$A$186:$B$194</c:f>
              <c:multiLvlStrCache>
                <c:ptCount val="9"/>
                <c:lvl>
                  <c:pt idx="0">
                    <c:v>BMS</c:v>
                  </c:pt>
                  <c:pt idx="1">
                    <c:v>DSA</c:v>
                  </c:pt>
                  <c:pt idx="2">
                    <c:v>GMS</c:v>
                  </c:pt>
                  <c:pt idx="3">
                    <c:v>LCA</c:v>
                  </c:pt>
                  <c:pt idx="4">
                    <c:v>MSA</c:v>
                  </c:pt>
                  <c:pt idx="5">
                    <c:v>NA</c:v>
                  </c:pt>
                  <c:pt idx="6">
                    <c:v>PC</c:v>
                  </c:pt>
                  <c:pt idx="7">
                    <c:v>PMS</c:v>
                  </c:pt>
                  <c:pt idx="8">
                    <c:v>YMS</c:v>
                  </c:pt>
                </c:lvl>
                <c:lvl>
                  <c:pt idx="0">
                    <c:v>S</c:v>
                  </c:pt>
                  <c:pt idx="1">
                    <c:v>S</c:v>
                  </c:pt>
                  <c:pt idx="2">
                    <c:v>S</c:v>
                  </c:pt>
                  <c:pt idx="3">
                    <c:v>S</c:v>
                  </c:pt>
                  <c:pt idx="4">
                    <c:v>S</c:v>
                  </c:pt>
                  <c:pt idx="5">
                    <c:v>S</c:v>
                  </c:pt>
                  <c:pt idx="6">
                    <c:v>S</c:v>
                  </c:pt>
                  <c:pt idx="7">
                    <c:v>S</c:v>
                  </c:pt>
                  <c:pt idx="8">
                    <c:v>S</c:v>
                  </c:pt>
                </c:lvl>
              </c:multiLvlStrCache>
            </c:multiLvlStrRef>
          </c:cat>
          <c:val>
            <c:numRef>
              <c:f>Sheet2!$C$186:$C$194</c:f>
              <c:numCache>
                <c:formatCode>General</c:formatCode>
                <c:ptCount val="9"/>
                <c:pt idx="0">
                  <c:v>3</c:v>
                </c:pt>
                <c:pt idx="1">
                  <c:v>3</c:v>
                </c:pt>
                <c:pt idx="2">
                  <c:v>2</c:v>
                </c:pt>
                <c:pt idx="3">
                  <c:v>1</c:v>
                </c:pt>
                <c:pt idx="4">
                  <c:v>1</c:v>
                </c:pt>
                <c:pt idx="5">
                  <c:v>3</c:v>
                </c:pt>
                <c:pt idx="6">
                  <c:v>4</c:v>
                </c:pt>
                <c:pt idx="7">
                  <c:v>8</c:v>
                </c:pt>
                <c:pt idx="8">
                  <c:v>13</c:v>
                </c:pt>
              </c:numCache>
            </c:numRef>
          </c:val>
          <c:extLst>
            <c:ext xmlns:c16="http://schemas.microsoft.com/office/drawing/2014/chart" uri="{C3380CC4-5D6E-409C-BE32-E72D297353CC}">
              <c16:uniqueId val="{00000000-4D98-4178-8967-D9D4FD910FC9}"/>
            </c:ext>
          </c:extLst>
        </c:ser>
        <c:dLbls>
          <c:showLegendKey val="0"/>
          <c:showVal val="0"/>
          <c:showCatName val="0"/>
          <c:showSerName val="0"/>
          <c:showPercent val="0"/>
          <c:showBubbleSize val="0"/>
        </c:dLbls>
        <c:gapWidth val="219"/>
        <c:overlap val="-27"/>
        <c:axId val="1025897439"/>
        <c:axId val="1025882559"/>
      </c:barChart>
      <c:catAx>
        <c:axId val="1025897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5882559"/>
        <c:crosses val="autoZero"/>
        <c:auto val="1"/>
        <c:lblAlgn val="ctr"/>
        <c:lblOffset val="100"/>
        <c:noMultiLvlLbl val="0"/>
      </c:catAx>
      <c:valAx>
        <c:axId val="10258825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589743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 of Division Membership</a:t>
            </a:r>
            <a:r>
              <a:rPr lang="en-US" baseline="0"/>
              <a:t> </a:t>
            </a:r>
            <a:r>
              <a:rPr lang="en-US"/>
              <a:t>Recognized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'[Awards 2024 and 2025 (version 1).xlsx]Sheet2'!$B$4</c:f>
              <c:strCache>
                <c:ptCount val="1"/>
                <c:pt idx="0">
                  <c:v>Percent Recognized</c:v>
                </c:pt>
              </c:strCache>
            </c:strRef>
          </c:tx>
          <c:spPr>
            <a:solidFill>
              <a:schemeClr val="accent1"/>
            </a:solidFill>
            <a:ln>
              <a:noFill/>
            </a:ln>
            <a:effectLst/>
          </c:spPr>
          <c:invertIfNegative val="0"/>
          <c:cat>
            <c:strRef>
              <c:f>'[Awards 2024 and 2025 (version 1).xlsx]Sheet2'!$A$5:$A$14</c:f>
              <c:strCache>
                <c:ptCount val="10"/>
                <c:pt idx="0">
                  <c:v>AK</c:v>
                </c:pt>
                <c:pt idx="1">
                  <c:v>CD</c:v>
                </c:pt>
                <c:pt idx="2">
                  <c:v>ED</c:v>
                </c:pt>
                <c:pt idx="3">
                  <c:v>FWD</c:v>
                </c:pt>
                <c:pt idx="4">
                  <c:v>IMD</c:v>
                </c:pt>
                <c:pt idx="5">
                  <c:v>ND</c:v>
                </c:pt>
                <c:pt idx="6">
                  <c:v>PNW</c:v>
                </c:pt>
                <c:pt idx="7">
                  <c:v>Pro</c:v>
                </c:pt>
                <c:pt idx="8">
                  <c:v>RMD</c:v>
                </c:pt>
                <c:pt idx="9">
                  <c:v>SD</c:v>
                </c:pt>
              </c:strCache>
            </c:strRef>
          </c:cat>
          <c:val>
            <c:numRef>
              <c:f>'[Awards 2024 and 2025 (version 1).xlsx]Sheet2'!$B$5:$B$14</c:f>
              <c:numCache>
                <c:formatCode>General</c:formatCode>
                <c:ptCount val="10"/>
                <c:pt idx="0">
                  <c:v>3</c:v>
                </c:pt>
                <c:pt idx="1">
                  <c:v>2</c:v>
                </c:pt>
                <c:pt idx="2">
                  <c:v>2</c:v>
                </c:pt>
                <c:pt idx="3">
                  <c:v>1</c:v>
                </c:pt>
                <c:pt idx="4">
                  <c:v>6</c:v>
                </c:pt>
                <c:pt idx="5">
                  <c:v>5</c:v>
                </c:pt>
                <c:pt idx="6">
                  <c:v>3</c:v>
                </c:pt>
                <c:pt idx="7">
                  <c:v>1</c:v>
                </c:pt>
                <c:pt idx="8">
                  <c:v>4</c:v>
                </c:pt>
                <c:pt idx="9">
                  <c:v>3</c:v>
                </c:pt>
              </c:numCache>
            </c:numRef>
          </c:val>
          <c:extLst>
            <c:ext xmlns:c16="http://schemas.microsoft.com/office/drawing/2014/chart" uri="{C3380CC4-5D6E-409C-BE32-E72D297353CC}">
              <c16:uniqueId val="{00000000-B852-4A7A-8F51-9BFEAA0B10B7}"/>
            </c:ext>
          </c:extLst>
        </c:ser>
        <c:dLbls>
          <c:showLegendKey val="0"/>
          <c:showVal val="0"/>
          <c:showCatName val="0"/>
          <c:showSerName val="0"/>
          <c:showPercent val="0"/>
          <c:showBubbleSize val="0"/>
        </c:dLbls>
        <c:gapWidth val="219"/>
        <c:overlap val="-27"/>
        <c:axId val="1072190496"/>
        <c:axId val="1072190976"/>
      </c:barChart>
      <c:catAx>
        <c:axId val="1072190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2190976"/>
        <c:crosses val="autoZero"/>
        <c:auto val="1"/>
        <c:lblAlgn val="ctr"/>
        <c:lblOffset val="100"/>
        <c:noMultiLvlLbl val="0"/>
      </c:catAx>
      <c:valAx>
        <c:axId val="1072190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7219049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0410EC-ADD0-415C-980B-8677C83357BD}" type="datetimeFigureOut">
              <a:rPr lang="en-US" smtClean="0"/>
              <a:t>8/27/2025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5D1ADC-8283-48DB-AFBC-BBCB7CDFD9F0}" type="slidenum">
              <a:rPr lang="en-US" smtClean="0"/>
              <a:t>‹#›</a:t>
            </a:fld>
            <a:endParaRPr lang="en-US"/>
          </a:p>
        </p:txBody>
      </p:sp>
    </p:spTree>
    <p:extLst>
      <p:ext uri="{BB962C8B-B14F-4D97-AF65-F5344CB8AC3E}">
        <p14:creationId xmlns:p14="http://schemas.microsoft.com/office/powerpoint/2010/main" val="196516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626 individual recognitions</a:t>
            </a:r>
          </a:p>
          <a:p>
            <a:r>
              <a:rPr lang="en-US" dirty="0"/>
              <a:t>1 50 year sign</a:t>
            </a:r>
          </a:p>
          <a:p>
            <a:r>
              <a:rPr lang="en-US" dirty="0"/>
              <a:t>152 Lifetime</a:t>
            </a:r>
          </a:p>
          <a:p>
            <a:r>
              <a:rPr lang="en-US" dirty="0"/>
              <a:t>778 Total recognitions in 2025</a:t>
            </a:r>
          </a:p>
          <a:p>
            <a:r>
              <a:rPr lang="en-US" dirty="0"/>
              <a:t>28608 total; Alumni, Patrollers and Hosts 7-1-25</a:t>
            </a:r>
          </a:p>
          <a:p>
            <a:r>
              <a:rPr lang="en-US" dirty="0"/>
              <a:t>Approximately 3.2% of the membership was recognized at the National level. Many more were recognized at local, region and division levels bringing the total to an estimated 15 to 20%</a:t>
            </a:r>
          </a:p>
          <a:p>
            <a:endParaRPr lang="en-US" dirty="0"/>
          </a:p>
        </p:txBody>
      </p:sp>
      <p:sp>
        <p:nvSpPr>
          <p:cNvPr id="4" name="Slide Number Placeholder 3"/>
          <p:cNvSpPr>
            <a:spLocks noGrp="1"/>
          </p:cNvSpPr>
          <p:nvPr>
            <p:ph type="sldNum" sz="quarter" idx="5"/>
          </p:nvPr>
        </p:nvSpPr>
        <p:spPr/>
        <p:txBody>
          <a:bodyPr/>
          <a:lstStyle/>
          <a:p>
            <a:fld id="{6F5D1ADC-8283-48DB-AFBC-BBCB7CDFD9F0}" type="slidenum">
              <a:rPr lang="en-US" smtClean="0"/>
              <a:t>3</a:t>
            </a:fld>
            <a:endParaRPr lang="en-US"/>
          </a:p>
        </p:txBody>
      </p:sp>
    </p:spTree>
    <p:extLst>
      <p:ext uri="{BB962C8B-B14F-4D97-AF65-F5344CB8AC3E}">
        <p14:creationId xmlns:p14="http://schemas.microsoft.com/office/powerpoint/2010/main" val="1421016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SD 38 individual Awards</a:t>
            </a:r>
          </a:p>
        </p:txBody>
      </p:sp>
      <p:sp>
        <p:nvSpPr>
          <p:cNvPr id="4" name="Slide Number Placeholder 3"/>
          <p:cNvSpPr>
            <a:spLocks noGrp="1"/>
          </p:cNvSpPr>
          <p:nvPr>
            <p:ph type="sldNum" sz="quarter" idx="5"/>
          </p:nvPr>
        </p:nvSpPr>
        <p:spPr/>
        <p:txBody>
          <a:bodyPr/>
          <a:lstStyle/>
          <a:p>
            <a:fld id="{6F5D1ADC-8283-48DB-AFBC-BBCB7CDFD9F0}" type="slidenum">
              <a:rPr lang="en-US" smtClean="0"/>
              <a:t>4</a:t>
            </a:fld>
            <a:endParaRPr lang="en-US"/>
          </a:p>
        </p:txBody>
      </p:sp>
    </p:spTree>
    <p:extLst>
      <p:ext uri="{BB962C8B-B14F-4D97-AF65-F5344CB8AC3E}">
        <p14:creationId xmlns:p14="http://schemas.microsoft.com/office/powerpoint/2010/main" val="1129935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SD Tied for 4</a:t>
            </a:r>
            <a:r>
              <a:rPr lang="en-US" sz="1200" kern="1200" baseline="30000" dirty="0">
                <a:solidFill>
                  <a:schemeClr val="tx1"/>
                </a:solidFill>
                <a:effectLst/>
                <a:latin typeface="+mn-lt"/>
                <a:ea typeface="+mn-ea"/>
                <a:cs typeface="+mn-cs"/>
              </a:rPr>
              <a:t>th</a:t>
            </a:r>
            <a:r>
              <a:rPr lang="en-US"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Members,</a:t>
            </a:r>
            <a:r>
              <a:rPr lang="en-US" dirty="0"/>
              <a:t> </a:t>
            </a:r>
            <a:r>
              <a:rPr lang="en-US" sz="1200" kern="1200" dirty="0">
                <a:solidFill>
                  <a:schemeClr val="tx1"/>
                </a:solidFill>
                <a:effectLst/>
                <a:latin typeface="+mn-lt"/>
                <a:ea typeface="+mn-ea"/>
                <a:cs typeface="+mn-cs"/>
              </a:rPr>
              <a:t>Division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8123</a:t>
            </a:r>
            <a:r>
              <a:rPr lang="en-US" dirty="0"/>
              <a:t> </a:t>
            </a:r>
            <a:r>
              <a:rPr lang="en-US" sz="1200" kern="1200" dirty="0">
                <a:solidFill>
                  <a:schemeClr val="tx1"/>
                </a:solidFill>
                <a:effectLst/>
                <a:latin typeface="+mn-lt"/>
                <a:ea typeface="+mn-ea"/>
                <a:cs typeface="+mn-cs"/>
              </a:rPr>
              <a:t>EASTERN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6312</a:t>
            </a:r>
            <a:r>
              <a:rPr lang="en-US" dirty="0"/>
              <a:t> </a:t>
            </a:r>
            <a:r>
              <a:rPr lang="en-US" sz="1200" kern="1200" dirty="0">
                <a:solidFill>
                  <a:schemeClr val="tx1"/>
                </a:solidFill>
                <a:effectLst/>
                <a:latin typeface="+mn-lt"/>
                <a:ea typeface="+mn-ea"/>
                <a:cs typeface="+mn-cs"/>
              </a:rPr>
              <a:t>CENTRAL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4556</a:t>
            </a:r>
            <a:r>
              <a:rPr lang="en-US" dirty="0"/>
              <a:t> </a:t>
            </a:r>
            <a:r>
              <a:rPr lang="en-US" sz="1200" kern="1200" dirty="0">
                <a:solidFill>
                  <a:schemeClr val="tx1"/>
                </a:solidFill>
                <a:effectLst/>
                <a:latin typeface="+mn-lt"/>
                <a:ea typeface="+mn-ea"/>
                <a:cs typeface="+mn-cs"/>
              </a:rPr>
              <a:t>PROFESSIONAL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2799</a:t>
            </a:r>
            <a:r>
              <a:rPr lang="en-US" dirty="0"/>
              <a:t> </a:t>
            </a:r>
            <a:r>
              <a:rPr lang="en-US" sz="1200" kern="1200" dirty="0">
                <a:solidFill>
                  <a:schemeClr val="tx1"/>
                </a:solidFill>
                <a:effectLst/>
                <a:latin typeface="+mn-lt"/>
                <a:ea typeface="+mn-ea"/>
                <a:cs typeface="+mn-cs"/>
              </a:rPr>
              <a:t>PACIFIC NW</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1971</a:t>
            </a:r>
            <a:r>
              <a:rPr lang="en-US" dirty="0"/>
              <a:t> </a:t>
            </a:r>
            <a:r>
              <a:rPr lang="en-US" sz="1200" kern="1200" dirty="0">
                <a:solidFill>
                  <a:schemeClr val="tx1"/>
                </a:solidFill>
                <a:effectLst/>
                <a:latin typeface="+mn-lt"/>
                <a:ea typeface="+mn-ea"/>
                <a:cs typeface="+mn-cs"/>
              </a:rPr>
              <a:t>FAR WEST</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1351</a:t>
            </a:r>
            <a:r>
              <a:rPr lang="en-US" dirty="0"/>
              <a:t> </a:t>
            </a:r>
            <a:r>
              <a:rPr lang="en-US" sz="1200" kern="1200" dirty="0">
                <a:solidFill>
                  <a:schemeClr val="tx1"/>
                </a:solidFill>
                <a:effectLst/>
                <a:latin typeface="+mn-lt"/>
                <a:ea typeface="+mn-ea"/>
                <a:cs typeface="+mn-cs"/>
              </a:rPr>
              <a:t>SOUTHERN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1349</a:t>
            </a:r>
            <a:r>
              <a:rPr lang="en-US" dirty="0"/>
              <a:t> </a:t>
            </a:r>
            <a:r>
              <a:rPr lang="en-US" sz="1200" kern="1200" dirty="0">
                <a:solidFill>
                  <a:schemeClr val="tx1"/>
                </a:solidFill>
                <a:effectLst/>
                <a:latin typeface="+mn-lt"/>
                <a:ea typeface="+mn-ea"/>
                <a:cs typeface="+mn-cs"/>
              </a:rPr>
              <a:t>ROCKY MTN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994</a:t>
            </a:r>
            <a:r>
              <a:rPr lang="en-US" dirty="0"/>
              <a:t> </a:t>
            </a:r>
            <a:r>
              <a:rPr lang="en-US" sz="1200" kern="1200" dirty="0">
                <a:solidFill>
                  <a:schemeClr val="tx1"/>
                </a:solidFill>
                <a:effectLst/>
                <a:latin typeface="+mn-lt"/>
                <a:ea typeface="+mn-ea"/>
                <a:cs typeface="+mn-cs"/>
              </a:rPr>
              <a:t>INTERMOUNTAIN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610</a:t>
            </a:r>
            <a:r>
              <a:rPr lang="en-US" dirty="0"/>
              <a:t> </a:t>
            </a:r>
            <a:r>
              <a:rPr lang="en-US" sz="1200" kern="1200" dirty="0">
                <a:solidFill>
                  <a:schemeClr val="tx1"/>
                </a:solidFill>
                <a:effectLst/>
                <a:latin typeface="+mn-lt"/>
                <a:ea typeface="+mn-ea"/>
                <a:cs typeface="+mn-cs"/>
              </a:rPr>
              <a:t>NORTHERN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272</a:t>
            </a:r>
            <a:r>
              <a:rPr lang="en-US" dirty="0"/>
              <a:t> </a:t>
            </a:r>
            <a:r>
              <a:rPr lang="en-US" sz="1200" kern="1200" dirty="0">
                <a:solidFill>
                  <a:schemeClr val="tx1"/>
                </a:solidFill>
                <a:effectLst/>
                <a:latin typeface="+mn-lt"/>
                <a:ea typeface="+mn-ea"/>
                <a:cs typeface="+mn-cs"/>
              </a:rPr>
              <a:t>ALASKA</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127</a:t>
            </a:r>
            <a:r>
              <a:rPr lang="en-US" dirty="0"/>
              <a:t> </a:t>
            </a:r>
            <a:r>
              <a:rPr lang="en-US" sz="1200" kern="1200" dirty="0">
                <a:solidFill>
                  <a:schemeClr val="tx1"/>
                </a:solidFill>
                <a:effectLst/>
                <a:latin typeface="+mn-lt"/>
                <a:ea typeface="+mn-ea"/>
                <a:cs typeface="+mn-cs"/>
              </a:rPr>
              <a:t>INTERNATIONAL</a:t>
            </a:r>
            <a:r>
              <a:rPr lang="en-US" dirty="0"/>
              <a:t> </a:t>
            </a:r>
          </a:p>
          <a:p>
            <a:endParaRPr lang="en-US" dirty="0"/>
          </a:p>
        </p:txBody>
      </p:sp>
      <p:sp>
        <p:nvSpPr>
          <p:cNvPr id="4" name="Slide Number Placeholder 3"/>
          <p:cNvSpPr>
            <a:spLocks noGrp="1"/>
          </p:cNvSpPr>
          <p:nvPr>
            <p:ph type="sldNum" sz="quarter" idx="5"/>
          </p:nvPr>
        </p:nvSpPr>
        <p:spPr/>
        <p:txBody>
          <a:bodyPr/>
          <a:lstStyle/>
          <a:p>
            <a:fld id="{6F5D1ADC-8283-48DB-AFBC-BBCB7CDFD9F0}" type="slidenum">
              <a:rPr lang="en-US" smtClean="0"/>
              <a:t>5</a:t>
            </a:fld>
            <a:endParaRPr lang="en-US"/>
          </a:p>
        </p:txBody>
      </p:sp>
    </p:spTree>
    <p:extLst>
      <p:ext uri="{BB962C8B-B14F-4D97-AF65-F5344CB8AC3E}">
        <p14:creationId xmlns:p14="http://schemas.microsoft.com/office/powerpoint/2010/main" val="38534530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hoto 1">
    <p:bg>
      <p:bgPr>
        <a:blipFill dpi="0" rotWithShape="1">
          <a:blip r:embed="rId2">
            <a:alphaModFix amt="71000"/>
            <a:lum/>
          </a:blip>
          <a:srcRect/>
          <a:stretch>
            <a:fillRect l="7000" t="16000" r="8000" b="7000"/>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8/27/2025</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pic>
        <p:nvPicPr>
          <p:cNvPr id="16" name="Picture 15" descr="A blue and red logo&#10;&#10;AI-generated content may be incorrect.">
            <a:extLst>
              <a:ext uri="{FF2B5EF4-FFF2-40B4-BE49-F238E27FC236}">
                <a16:creationId xmlns:a16="http://schemas.microsoft.com/office/drawing/2014/main" id="{62825FA3-F86A-F551-1275-F6856680221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56114" y="236634"/>
            <a:ext cx="990651" cy="1041454"/>
          </a:xfrm>
          <a:prstGeom prst="rect">
            <a:avLst/>
          </a:prstGeom>
        </p:spPr>
      </p:pic>
    </p:spTree>
    <p:extLst>
      <p:ext uri="{BB962C8B-B14F-4D97-AF65-F5344CB8AC3E}">
        <p14:creationId xmlns:p14="http://schemas.microsoft.com/office/powerpoint/2010/main" val="1444778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E1DAD-AC10-1DBB-6301-E70AD7E24F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7007B5-8B0C-B926-3BF0-5B7EABFFF4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D5EEB2-F5D1-ABF8-E399-E6A9FD167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2C332E-87C6-28D8-F7F9-B0457777B33A}"/>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6" name="Footer Placeholder 5">
            <a:extLst>
              <a:ext uri="{FF2B5EF4-FFF2-40B4-BE49-F238E27FC236}">
                <a16:creationId xmlns:a16="http://schemas.microsoft.com/office/drawing/2014/main" id="{CE70C5D7-3DCE-8DAC-E1D1-56E96A3DB5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5645CD-AE18-1010-6C44-4239C8F8B3FB}"/>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348153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CF41-172C-26DD-2679-92A31F293C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73C762-15A5-8D8B-4BE9-457240E876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7DFD22-8003-0189-61AC-DBBA87765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9B147E-3E5E-7A9C-D7DA-DBD464C16D9F}"/>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6" name="Footer Placeholder 5">
            <a:extLst>
              <a:ext uri="{FF2B5EF4-FFF2-40B4-BE49-F238E27FC236}">
                <a16:creationId xmlns:a16="http://schemas.microsoft.com/office/drawing/2014/main" id="{BF337A37-2D31-A27D-0509-7E43EA164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E258A4-8095-91B5-57FC-AA68711871AD}"/>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3019737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3096C-DACC-C3A5-BD0C-0EC1ACFA15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ADFF56-B6F5-E95F-78E9-47BD8E63FB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CEBECD-6555-0BD6-E157-5C4D37234B60}"/>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070AA092-4787-C5C5-C6E4-600DC9BA82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E7F3F7-EC02-93CD-C889-F61CEA8342DA}"/>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21821984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2DC14-DCD5-0DA9-D223-9A7B670DDB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964F43-E556-D59B-2A4A-B3AFB49B1F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4CB72-649C-4790-BB95-5715B51F7050}"/>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E82A931A-61ED-AD0B-4410-99813075EF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636508-E1C5-C26B-B5A9-AAC3DD5A569C}"/>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1555919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E9B17-D0B0-FE4D-ECC7-A35A7B8CC8A6}"/>
              </a:ext>
            </a:extLst>
          </p:cNvPr>
          <p:cNvSpPr>
            <a:spLocks noGrp="1"/>
          </p:cNvSpPr>
          <p:nvPr>
            <p:ph type="title"/>
          </p:nvPr>
        </p:nvSpPr>
        <p:spPr/>
        <p:txBody>
          <a:bodyPr/>
          <a:lstStyle>
            <a:lvl1pPr>
              <a:defRPr baseline="0">
                <a:latin typeface="Barlow" panose="00000800000000000000" pitchFamily="50"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1AA6DFD-936F-2445-A867-04F81DBE6AE9}"/>
              </a:ext>
            </a:extLst>
          </p:cNvPr>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CF2FA72-1A78-D040-DEA7-6F0548F4A401}"/>
              </a:ext>
            </a:extLst>
          </p:cNvPr>
          <p:cNvSpPr>
            <a:spLocks noGrp="1"/>
          </p:cNvSpPr>
          <p:nvPr>
            <p:ph type="dt" sz="half" idx="10"/>
          </p:nvPr>
        </p:nvSpPr>
        <p:spPr/>
        <p:txBody>
          <a:bodyPr/>
          <a:lstStyle/>
          <a:p>
            <a:fld id="{8B807000-96E1-4730-93B4-93EC56B8BC3B}" type="datetimeFigureOut">
              <a:rPr lang="en-US" smtClean="0"/>
              <a:t>8/27/2025</a:t>
            </a:fld>
            <a:endParaRPr lang="en-US"/>
          </a:p>
        </p:txBody>
      </p:sp>
      <p:sp>
        <p:nvSpPr>
          <p:cNvPr id="5" name="Footer Placeholder 4">
            <a:extLst>
              <a:ext uri="{FF2B5EF4-FFF2-40B4-BE49-F238E27FC236}">
                <a16:creationId xmlns:a16="http://schemas.microsoft.com/office/drawing/2014/main" id="{C041232F-0CB0-BFD6-3893-01E64A9550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AA736-7C4C-07E3-7816-C298435DB238}"/>
              </a:ext>
            </a:extLst>
          </p:cNvPr>
          <p:cNvSpPr>
            <a:spLocks noGrp="1"/>
          </p:cNvSpPr>
          <p:nvPr>
            <p:ph type="sldNum" sz="quarter" idx="12"/>
          </p:nvPr>
        </p:nvSpPr>
        <p:spPr/>
        <p:txBody>
          <a:bodyPr/>
          <a:lstStyle/>
          <a:p>
            <a:fld id="{D74CB5B0-C56E-4895-AB28-4CBF910DFD99}" type="slidenum">
              <a:rPr lang="en-US" smtClean="0"/>
              <a:t>‹#›</a:t>
            </a:fld>
            <a:endParaRPr lang="en-US"/>
          </a:p>
        </p:txBody>
      </p:sp>
    </p:spTree>
    <p:extLst>
      <p:ext uri="{BB962C8B-B14F-4D97-AF65-F5344CB8AC3E}">
        <p14:creationId xmlns:p14="http://schemas.microsoft.com/office/powerpoint/2010/main" val="1117272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82D9A-2B12-C512-D82C-02096EF0A3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0F6545-3C53-0BE3-2AE9-F520603B2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BBD08C-FD79-5066-302D-303426F5ECBA}"/>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6E51BA3D-F355-7101-8238-15CD7CE5C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3CA2AA-0A31-2720-BE62-FE4CBC8A5793}"/>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2071205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C5668-5B8D-9991-A2AE-8E27A35DC832}"/>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F025D7F-A577-CCAC-B878-38DCF42C44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47C833-071C-FC79-9FA1-28B324538DF0}"/>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AC5B5AB2-8123-B2F8-9960-C5392D0DB9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40F26-EDC0-A0EA-3247-D55FFFAD9081}"/>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2330913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9B74A-4395-B07D-0D4D-9427A4317B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963434-8CEF-EF26-CE0A-336F203E89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3DADB8-C9B3-31F8-49B1-FCCE7491E979}"/>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979EA7E2-461E-B3D7-7440-585FB06BB4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A302F4-341C-DA14-1A19-44A59DEE9A2C}"/>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3585302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4067-14CC-C744-43FC-A0A5F640C7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215C71-6B05-7EEA-B310-916751891D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902D71-4505-E9C1-EF19-E5691EAC8D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25DECAF-A10E-2BE5-C213-E20C5D8FE5C2}"/>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6" name="Footer Placeholder 5">
            <a:extLst>
              <a:ext uri="{FF2B5EF4-FFF2-40B4-BE49-F238E27FC236}">
                <a16:creationId xmlns:a16="http://schemas.microsoft.com/office/drawing/2014/main" id="{539F7B79-4B2D-E707-CB3B-37C5CA63B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FC66F3-A59D-60E3-29FB-B7941B753258}"/>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263681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E7D4E-7700-D44F-AC44-917061441D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45F1CD-ACD4-ED5C-1403-A83A055221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452B94-F0B7-0B2E-D842-9913DD53F9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8A9905-1ECC-142D-6675-ED61EC036C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889743-3DAC-6B4A-FFB8-1A3C591EC9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6F6420-6624-E2C0-888A-4C81EFED63F2}"/>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8" name="Footer Placeholder 7">
            <a:extLst>
              <a:ext uri="{FF2B5EF4-FFF2-40B4-BE49-F238E27FC236}">
                <a16:creationId xmlns:a16="http://schemas.microsoft.com/office/drawing/2014/main" id="{585A3CC7-8C77-95AF-C144-8E5A1C8271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B259BF-7881-2EC0-4384-12ED8AE5D51E}"/>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326287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2E779-7C3D-4DB5-B442-3DD8B7516B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E026FD-338F-810B-F4E7-1066CF918CB4}"/>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4" name="Footer Placeholder 3">
            <a:extLst>
              <a:ext uri="{FF2B5EF4-FFF2-40B4-BE49-F238E27FC236}">
                <a16:creationId xmlns:a16="http://schemas.microsoft.com/office/drawing/2014/main" id="{5C5B577A-C30A-DE00-E5AC-8A8D917289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28B037-77A7-6A57-4A15-E8DF6E7FB62A}"/>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100121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13E1BF-4B1F-43BF-8CE0-BC565A2448D7}"/>
              </a:ext>
            </a:extLst>
          </p:cNvPr>
          <p:cNvSpPr>
            <a:spLocks noGrp="1"/>
          </p:cNvSpPr>
          <p:nvPr>
            <p:ph type="dt" sz="half" idx="10"/>
          </p:nvPr>
        </p:nvSpPr>
        <p:spPr/>
        <p:txBody>
          <a:bodyPr/>
          <a:lstStyle/>
          <a:p>
            <a:fld id="{857F826F-866F-4E6C-91FA-B9191B245428}" type="datetimeFigureOut">
              <a:rPr lang="en-US" smtClean="0"/>
              <a:t>8/27/2025</a:t>
            </a:fld>
            <a:endParaRPr lang="en-US"/>
          </a:p>
        </p:txBody>
      </p:sp>
      <p:sp>
        <p:nvSpPr>
          <p:cNvPr id="3" name="Footer Placeholder 2">
            <a:extLst>
              <a:ext uri="{FF2B5EF4-FFF2-40B4-BE49-F238E27FC236}">
                <a16:creationId xmlns:a16="http://schemas.microsoft.com/office/drawing/2014/main" id="{13AD5DD1-0F82-5D13-0197-D0EA9385B8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B73611-3E43-FFDB-F539-1D941FE3D528}"/>
              </a:ext>
            </a:extLst>
          </p:cNvPr>
          <p:cNvSpPr>
            <a:spLocks noGrp="1"/>
          </p:cNvSpPr>
          <p:nvPr>
            <p:ph type="sldNum" sz="quarter" idx="12"/>
          </p:nvPr>
        </p:nvSpPr>
        <p:spPr/>
        <p:txBody>
          <a:bodyPr/>
          <a:lstStyle/>
          <a:p>
            <a:fld id="{0E3812CD-852A-4F4F-AD0E-C5974D1E490F}" type="slidenum">
              <a:rPr lang="en-US" smtClean="0"/>
              <a:t>‹#›</a:t>
            </a:fld>
            <a:endParaRPr lang="en-US"/>
          </a:p>
        </p:txBody>
      </p:sp>
    </p:spTree>
    <p:extLst>
      <p:ext uri="{BB962C8B-B14F-4D97-AF65-F5344CB8AC3E}">
        <p14:creationId xmlns:p14="http://schemas.microsoft.com/office/powerpoint/2010/main" val="11713232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jp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alphaModFix amt="5000"/>
            <a:lum/>
          </a:blip>
          <a:srcRect/>
          <a:stretch>
            <a:fillRect l="7000" t="16000" r="8000" b="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8/27/2025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526021313"/>
      </p:ext>
    </p:extLst>
  </p:cSld>
  <p:clrMap bg1="lt1" tx1="dk1" bg2="lt2" tx2="dk2" accent1="accent1" accent2="accent2" accent3="accent3" accent4="accent4" accent5="accent5" accent6="accent6" hlink="hlink" folHlink="folHlink"/>
  <p:sldLayoutIdLst>
    <p:sldLayoutId id="2147483661" r:id="rId1"/>
    <p:sldLayoutId id="2147483674" r:id="rId2"/>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5000"/>
            <a:lum/>
          </a:blip>
          <a:srcRect/>
          <a:stretch>
            <a:fillRect l="7000" t="16000" r="8000" b="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A0987F-0138-A0E2-7430-CE625942B41E}"/>
              </a:ext>
            </a:extLst>
          </p:cNvPr>
          <p:cNvSpPr>
            <a:spLocks noGrp="1"/>
          </p:cNvSpPr>
          <p:nvPr>
            <p:ph type="title"/>
          </p:nvPr>
        </p:nvSpPr>
        <p:spPr>
          <a:xfrm>
            <a:off x="838200" y="365125"/>
            <a:ext cx="935537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0BC43C-2556-D777-C534-8BCF7B40C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A30698-9289-8FE3-5FC7-6319CB6709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7F826F-866F-4E6C-91FA-B9191B245428}" type="datetimeFigureOut">
              <a:rPr lang="en-US" smtClean="0"/>
              <a:t>8/27/2025</a:t>
            </a:fld>
            <a:endParaRPr lang="en-US"/>
          </a:p>
        </p:txBody>
      </p:sp>
      <p:sp>
        <p:nvSpPr>
          <p:cNvPr id="5" name="Footer Placeholder 4">
            <a:extLst>
              <a:ext uri="{FF2B5EF4-FFF2-40B4-BE49-F238E27FC236}">
                <a16:creationId xmlns:a16="http://schemas.microsoft.com/office/drawing/2014/main" id="{3FDFE9A9-7CFB-D2F3-DD73-005258AE36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29BAE69-D32E-7F3A-1CC0-765FEF585C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3812CD-852A-4F4F-AD0E-C5974D1E490F}" type="slidenum">
              <a:rPr lang="en-US" smtClean="0"/>
              <a:t>‹#›</a:t>
            </a:fld>
            <a:endParaRPr lang="en-US"/>
          </a:p>
        </p:txBody>
      </p:sp>
      <p:pic>
        <p:nvPicPr>
          <p:cNvPr id="8" name="Picture 7" descr="A blue and red logo&#10;&#10;AI-generated content may be incorrect.">
            <a:extLst>
              <a:ext uri="{FF2B5EF4-FFF2-40B4-BE49-F238E27FC236}">
                <a16:creationId xmlns:a16="http://schemas.microsoft.com/office/drawing/2014/main" id="{77089CF8-B15E-5E0A-FA55-229C91A0D9A2}"/>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363149" y="365125"/>
            <a:ext cx="990651" cy="1041454"/>
          </a:xfrm>
          <a:prstGeom prst="rect">
            <a:avLst/>
          </a:prstGeom>
        </p:spPr>
      </p:pic>
    </p:spTree>
    <p:extLst>
      <p:ext uri="{BB962C8B-B14F-4D97-AF65-F5344CB8AC3E}">
        <p14:creationId xmlns:p14="http://schemas.microsoft.com/office/powerpoint/2010/main" val="96941194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mailto:Awards@nspserves.org"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6C27D-B5D9-163A-DDED-4748F3A4FE1F}"/>
              </a:ext>
            </a:extLst>
          </p:cNvPr>
          <p:cNvSpPr>
            <a:spLocks noGrp="1"/>
          </p:cNvSpPr>
          <p:nvPr>
            <p:ph type="ctrTitle" idx="4294967295"/>
          </p:nvPr>
        </p:nvSpPr>
        <p:spPr>
          <a:xfrm>
            <a:off x="342899" y="343038"/>
            <a:ext cx="11347704" cy="786384"/>
          </a:xfrm>
        </p:spPr>
        <p:txBody>
          <a:bodyPr anchor="b">
            <a:normAutofit/>
          </a:bodyPr>
          <a:lstStyle/>
          <a:p>
            <a:r>
              <a:rPr lang="en-US" dirty="0"/>
              <a:t>NSP Recognition and Awards 2025</a:t>
            </a:r>
          </a:p>
        </p:txBody>
      </p:sp>
    </p:spTree>
    <p:extLst>
      <p:ext uri="{BB962C8B-B14F-4D97-AF65-F5344CB8AC3E}">
        <p14:creationId xmlns:p14="http://schemas.microsoft.com/office/powerpoint/2010/main" val="2549498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7F164-0A3D-05DA-ABFE-82C797EB2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DB95DB-AFAF-F367-1FDF-8BBF7A27F0F2}"/>
              </a:ext>
            </a:extLst>
          </p:cNvPr>
          <p:cNvSpPr>
            <a:spLocks noGrp="1"/>
          </p:cNvSpPr>
          <p:nvPr>
            <p:ph type="ctrTitle" idx="4294967295"/>
          </p:nvPr>
        </p:nvSpPr>
        <p:spPr>
          <a:xfrm>
            <a:off x="342899" y="343038"/>
            <a:ext cx="11347704" cy="786384"/>
          </a:xfrm>
        </p:spPr>
        <p:txBody>
          <a:bodyPr anchor="b">
            <a:normAutofit/>
          </a:bodyPr>
          <a:lstStyle/>
          <a:p>
            <a:r>
              <a:rPr lang="en-US" dirty="0"/>
              <a:t>Outstanding Hints and Tips</a:t>
            </a:r>
          </a:p>
        </p:txBody>
      </p:sp>
    </p:spTree>
    <p:extLst>
      <p:ext uri="{BB962C8B-B14F-4D97-AF65-F5344CB8AC3E}">
        <p14:creationId xmlns:p14="http://schemas.microsoft.com/office/powerpoint/2010/main" val="1916369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0074F-3C6F-31DC-7677-37E70627EB4E}"/>
              </a:ext>
            </a:extLst>
          </p:cNvPr>
          <p:cNvSpPr>
            <a:spLocks noGrp="1"/>
          </p:cNvSpPr>
          <p:nvPr>
            <p:ph type="title"/>
          </p:nvPr>
        </p:nvSpPr>
        <p:spPr/>
        <p:txBody>
          <a:bodyPr>
            <a:normAutofit fontScale="90000"/>
          </a:bodyPr>
          <a:lstStyle/>
          <a:p>
            <a:r>
              <a:rPr lang="en-US" dirty="0">
                <a:ea typeface="Calibri" panose="020F0502020204030204" pitchFamily="34" charset="0"/>
                <a:cs typeface="Times New Roman" panose="02020603050405020304" pitchFamily="18" charset="0"/>
              </a:rPr>
              <a:t>10 Steps to putting together a high-quality Outstanding Patrol/Patroller nomination</a:t>
            </a:r>
            <a:endParaRPr lang="en-US" dirty="0"/>
          </a:p>
        </p:txBody>
      </p:sp>
      <p:sp>
        <p:nvSpPr>
          <p:cNvPr id="3" name="Content Placeholder 2">
            <a:extLst>
              <a:ext uri="{FF2B5EF4-FFF2-40B4-BE49-F238E27FC236}">
                <a16:creationId xmlns:a16="http://schemas.microsoft.com/office/drawing/2014/main" id="{F68F84EB-751A-9DB1-E387-D96EFCAD9339}"/>
              </a:ext>
            </a:extLst>
          </p:cNvPr>
          <p:cNvSpPr>
            <a:spLocks noGrp="1"/>
          </p:cNvSpPr>
          <p:nvPr>
            <p:ph idx="1"/>
          </p:nvPr>
        </p:nvSpPr>
        <p:spPr/>
        <p:txBody>
          <a:bodyPr>
            <a:normAutofit fontScale="92500" lnSpcReduction="20000"/>
          </a:bodyPr>
          <a:lstStyle/>
          <a:p>
            <a:pPr marL="342900" indent="-342900">
              <a:buFont typeface="+mj-lt"/>
              <a:buAutoNum type="arabicPeriod"/>
            </a:pPr>
            <a:r>
              <a:rPr lang="en-US" b="1" dirty="0">
                <a:ea typeface="Calibri" panose="020F0502020204030204" pitchFamily="34" charset="0"/>
              </a:rPr>
              <a:t>Get Started! It’s the hardest step.</a:t>
            </a:r>
          </a:p>
          <a:p>
            <a:pPr marL="342900" indent="-342900">
              <a:buFont typeface="+mj-lt"/>
              <a:buAutoNum type="arabicPeriod"/>
            </a:pPr>
            <a:r>
              <a:rPr lang="en-US" b="1" dirty="0">
                <a:ea typeface="Calibri" panose="020F0502020204030204" pitchFamily="34" charset="0"/>
              </a:rPr>
              <a:t>Get the correct nomination form</a:t>
            </a:r>
            <a:r>
              <a:rPr lang="en-US" dirty="0">
                <a:ea typeface="Calibri" panose="020F0502020204030204" pitchFamily="34" charset="0"/>
              </a:rPr>
              <a:t>.</a:t>
            </a:r>
            <a:endParaRPr lang="en-US" b="1" dirty="0">
              <a:ea typeface="Calibri" panose="020F0502020204030204" pitchFamily="34" charset="0"/>
            </a:endParaRPr>
          </a:p>
          <a:p>
            <a:pPr marL="342900" indent="-342900">
              <a:buFont typeface="+mj-lt"/>
              <a:buAutoNum type="arabicPeriod"/>
            </a:pPr>
            <a:r>
              <a:rPr lang="en-US" b="1" dirty="0">
                <a:ea typeface="Calibri" panose="020F0502020204030204" pitchFamily="34" charset="0"/>
              </a:rPr>
              <a:t>Recruit a Writer or team of Writers.</a:t>
            </a:r>
          </a:p>
          <a:p>
            <a:pPr marL="342900" indent="-342900">
              <a:buFont typeface="+mj-lt"/>
              <a:buAutoNum type="arabicPeriod"/>
            </a:pPr>
            <a:r>
              <a:rPr lang="en-US" b="1" dirty="0">
                <a:ea typeface="Calibri" panose="020F0502020204030204" pitchFamily="34" charset="0"/>
              </a:rPr>
              <a:t>Read and follow the Instructions.</a:t>
            </a:r>
          </a:p>
          <a:p>
            <a:pPr marL="342900" indent="-342900">
              <a:buFont typeface="+mj-lt"/>
              <a:buAutoNum type="arabicPeriod"/>
            </a:pPr>
            <a:r>
              <a:rPr lang="en-US" b="1" dirty="0">
                <a:ea typeface="Calibri" panose="020F0502020204030204" pitchFamily="34" charset="0"/>
              </a:rPr>
              <a:t>Don’t make this harder than it needs to be.</a:t>
            </a:r>
          </a:p>
          <a:p>
            <a:pPr marL="342900" indent="-342900">
              <a:buFont typeface="+mj-lt"/>
              <a:buAutoNum type="arabicPeriod"/>
            </a:pPr>
            <a:r>
              <a:rPr lang="en-US" b="1" dirty="0">
                <a:ea typeface="Calibri" panose="020F0502020204030204" pitchFamily="34" charset="0"/>
              </a:rPr>
              <a:t>Gather Information.</a:t>
            </a:r>
            <a:endParaRPr lang="en-US" dirty="0">
              <a:ea typeface="Calibri" panose="020F0502020204030204" pitchFamily="34" charset="0"/>
            </a:endParaRPr>
          </a:p>
          <a:p>
            <a:pPr marL="342900" indent="-342900">
              <a:buFont typeface="+mj-lt"/>
              <a:buAutoNum type="arabicPeriod"/>
            </a:pPr>
            <a:r>
              <a:rPr lang="en-US" b="1" dirty="0">
                <a:ea typeface="Calibri" panose="020F0502020204030204" pitchFamily="34" charset="0"/>
              </a:rPr>
              <a:t>Fill out the form.</a:t>
            </a:r>
          </a:p>
          <a:p>
            <a:pPr marL="342900" indent="-342900">
              <a:buFont typeface="+mj-lt"/>
              <a:buAutoNum type="arabicPeriod"/>
            </a:pPr>
            <a:r>
              <a:rPr lang="en-US" b="1" dirty="0">
                <a:ea typeface="Calibri" panose="020F0502020204030204" pitchFamily="34" charset="0"/>
              </a:rPr>
              <a:t>Understand this is a competition. </a:t>
            </a:r>
          </a:p>
          <a:p>
            <a:pPr marL="342900" indent="-342900">
              <a:buFont typeface="+mj-lt"/>
              <a:buAutoNum type="arabicPeriod"/>
            </a:pPr>
            <a:r>
              <a:rPr lang="en-US" b="1" dirty="0">
                <a:ea typeface="Calibri" panose="020F0502020204030204" pitchFamily="34" charset="0"/>
              </a:rPr>
              <a:t>Review your work.</a:t>
            </a:r>
          </a:p>
          <a:p>
            <a:pPr marL="342900" indent="-342900">
              <a:buFont typeface="+mj-lt"/>
              <a:buAutoNum type="arabicPeriod"/>
            </a:pPr>
            <a:r>
              <a:rPr lang="en-US" b="1" dirty="0">
                <a:ea typeface="Calibri" panose="020F0502020204030204" pitchFamily="34" charset="0"/>
              </a:rPr>
              <a:t>Turn in your Nomination(s). </a:t>
            </a:r>
            <a:endParaRPr lang="en-US" dirty="0"/>
          </a:p>
          <a:p>
            <a:endParaRPr lang="en-US" dirty="0"/>
          </a:p>
        </p:txBody>
      </p:sp>
    </p:spTree>
    <p:extLst>
      <p:ext uri="{BB962C8B-B14F-4D97-AF65-F5344CB8AC3E}">
        <p14:creationId xmlns:p14="http://schemas.microsoft.com/office/powerpoint/2010/main" val="3585606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E0010-44BB-388D-DA92-A98F28BFFD2D}"/>
              </a:ext>
            </a:extLst>
          </p:cNvPr>
          <p:cNvSpPr>
            <a:spLocks noGrp="1"/>
          </p:cNvSpPr>
          <p:nvPr>
            <p:ph type="title"/>
          </p:nvPr>
        </p:nvSpPr>
        <p:spPr/>
        <p:txBody>
          <a:bodyPr/>
          <a:lstStyle/>
          <a:p>
            <a:r>
              <a:rPr lang="en-US" dirty="0"/>
              <a:t>Tips from former judges</a:t>
            </a:r>
          </a:p>
        </p:txBody>
      </p:sp>
      <p:sp>
        <p:nvSpPr>
          <p:cNvPr id="3" name="Content Placeholder 2">
            <a:extLst>
              <a:ext uri="{FF2B5EF4-FFF2-40B4-BE49-F238E27FC236}">
                <a16:creationId xmlns:a16="http://schemas.microsoft.com/office/drawing/2014/main" id="{0DD02E3E-7561-FCA4-33B1-A9D855793D59}"/>
              </a:ext>
            </a:extLst>
          </p:cNvPr>
          <p:cNvSpPr>
            <a:spLocks noGrp="1"/>
          </p:cNvSpPr>
          <p:nvPr>
            <p:ph idx="1"/>
          </p:nvPr>
        </p:nvSpPr>
        <p:spPr/>
        <p:txBody>
          <a:bodyPr/>
          <a:lstStyle/>
          <a:p>
            <a:r>
              <a:rPr lang="en-US" dirty="0"/>
              <a:t>Avoid the fluff</a:t>
            </a:r>
          </a:p>
          <a:p>
            <a:pPr lvl="1"/>
            <a:r>
              <a:rPr lang="en-US" dirty="0"/>
              <a:t>Every nominee joined the National Ski Patrol, took classes, etc. </a:t>
            </a:r>
          </a:p>
          <a:p>
            <a:pPr lvl="1"/>
            <a:r>
              <a:rPr lang="en-US" dirty="0"/>
              <a:t>Patrollers are great people; you don’t need to tell me.</a:t>
            </a:r>
          </a:p>
          <a:p>
            <a:pPr lvl="1"/>
            <a:r>
              <a:rPr lang="en-US" dirty="0"/>
              <a:t>Give me specifics of what they accomplished in the review period.</a:t>
            </a:r>
          </a:p>
          <a:p>
            <a:pPr lvl="1"/>
            <a:r>
              <a:rPr lang="en-US" dirty="0"/>
              <a:t>Bullets of accomplishments and the effect on NSP, outdoor recreation, community, etc. are easier to judge than a paragraph of great writing with the key information buried in the prose. </a:t>
            </a:r>
          </a:p>
          <a:p>
            <a:r>
              <a:rPr lang="en-US" dirty="0"/>
              <a:t>Watch spelling and grammar.</a:t>
            </a:r>
          </a:p>
          <a:p>
            <a:pPr lvl="1"/>
            <a:r>
              <a:rPr lang="en-US" dirty="0"/>
              <a:t>Not part of the scoring but can make nomination look bad and cost points.</a:t>
            </a:r>
          </a:p>
          <a:p>
            <a:endParaRPr lang="en-US" dirty="0"/>
          </a:p>
        </p:txBody>
      </p:sp>
    </p:spTree>
    <p:extLst>
      <p:ext uri="{BB962C8B-B14F-4D97-AF65-F5344CB8AC3E}">
        <p14:creationId xmlns:p14="http://schemas.microsoft.com/office/powerpoint/2010/main" val="3145300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00105-0D0E-952D-2AEA-E21F9F23DE2B}"/>
              </a:ext>
            </a:extLst>
          </p:cNvPr>
          <p:cNvSpPr>
            <a:spLocks noGrp="1"/>
          </p:cNvSpPr>
          <p:nvPr>
            <p:ph type="title"/>
          </p:nvPr>
        </p:nvSpPr>
        <p:spPr/>
        <p:txBody>
          <a:bodyPr/>
          <a:lstStyle/>
          <a:p>
            <a:r>
              <a:rPr lang="en-US" dirty="0"/>
              <a:t>Tips from the NAC</a:t>
            </a:r>
          </a:p>
        </p:txBody>
      </p:sp>
      <p:sp>
        <p:nvSpPr>
          <p:cNvPr id="3" name="Content Placeholder 2">
            <a:extLst>
              <a:ext uri="{FF2B5EF4-FFF2-40B4-BE49-F238E27FC236}">
                <a16:creationId xmlns:a16="http://schemas.microsoft.com/office/drawing/2014/main" id="{19209FF3-13CF-0EC5-759F-A3BE2E0CD72D}"/>
              </a:ext>
            </a:extLst>
          </p:cNvPr>
          <p:cNvSpPr>
            <a:spLocks noGrp="1"/>
          </p:cNvSpPr>
          <p:nvPr>
            <p:ph idx="1"/>
          </p:nvPr>
        </p:nvSpPr>
        <p:spPr/>
        <p:txBody>
          <a:bodyPr/>
          <a:lstStyle/>
          <a:p>
            <a:r>
              <a:rPr lang="en-US" dirty="0"/>
              <a:t>Start early</a:t>
            </a:r>
          </a:p>
          <a:p>
            <a:pPr lvl="1"/>
            <a:r>
              <a:rPr lang="en-US" dirty="0"/>
              <a:t>Potential nominee(s) could be identified in the spring or summer before nomination. You’re already 3 years into the review period, start documenting and writing then update with the final year.</a:t>
            </a:r>
          </a:p>
          <a:p>
            <a:r>
              <a:rPr lang="en-US" dirty="0"/>
              <a:t>4 years is 4 years. For Winter Sports this is 4 NSP fiscal (ski) years. For Summer Sports this can be 4 calendar years.</a:t>
            </a:r>
          </a:p>
          <a:p>
            <a:r>
              <a:rPr lang="en-US" dirty="0"/>
              <a:t>Watch out for identifiable information. If a “Google” search can pin the information to a specific Division or smaller area it will get redacted.</a:t>
            </a:r>
          </a:p>
        </p:txBody>
      </p:sp>
    </p:spTree>
    <p:extLst>
      <p:ext uri="{BB962C8B-B14F-4D97-AF65-F5344CB8AC3E}">
        <p14:creationId xmlns:p14="http://schemas.microsoft.com/office/powerpoint/2010/main" val="924391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18989-F4D4-2FC7-61E8-C28D83C52A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B8F73-5075-85A1-CD8E-9147EDFC11CE}"/>
              </a:ext>
            </a:extLst>
          </p:cNvPr>
          <p:cNvSpPr>
            <a:spLocks noGrp="1"/>
          </p:cNvSpPr>
          <p:nvPr>
            <p:ph type="ctrTitle" idx="4294967295"/>
          </p:nvPr>
        </p:nvSpPr>
        <p:spPr>
          <a:xfrm>
            <a:off x="342899" y="343038"/>
            <a:ext cx="11347704" cy="786384"/>
          </a:xfrm>
        </p:spPr>
        <p:txBody>
          <a:bodyPr anchor="b">
            <a:normAutofit/>
          </a:bodyPr>
          <a:lstStyle/>
          <a:p>
            <a:r>
              <a:rPr lang="en-US" dirty="0"/>
              <a:t>Discussion Samples</a:t>
            </a:r>
          </a:p>
        </p:txBody>
      </p:sp>
    </p:spTree>
    <p:extLst>
      <p:ext uri="{BB962C8B-B14F-4D97-AF65-F5344CB8AC3E}">
        <p14:creationId xmlns:p14="http://schemas.microsoft.com/office/powerpoint/2010/main" val="1337134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533AB-2069-C083-3A30-8166C8163671}"/>
              </a:ext>
            </a:extLst>
          </p:cNvPr>
          <p:cNvSpPr>
            <a:spLocks noGrp="1"/>
          </p:cNvSpPr>
          <p:nvPr>
            <p:ph type="title"/>
          </p:nvPr>
        </p:nvSpPr>
        <p:spPr/>
        <p:txBody>
          <a:bodyPr/>
          <a:lstStyle/>
          <a:p>
            <a:r>
              <a:rPr lang="en-US" dirty="0"/>
              <a:t>Review Nomination - PMS</a:t>
            </a:r>
          </a:p>
        </p:txBody>
      </p:sp>
      <p:sp>
        <p:nvSpPr>
          <p:cNvPr id="4" name="Content Placeholder 3">
            <a:extLst>
              <a:ext uri="{FF2B5EF4-FFF2-40B4-BE49-F238E27FC236}">
                <a16:creationId xmlns:a16="http://schemas.microsoft.com/office/drawing/2014/main" id="{CABB3EDC-A9B1-AFAF-E212-EB25C2C9BE92}"/>
              </a:ext>
            </a:extLst>
          </p:cNvPr>
          <p:cNvSpPr>
            <a:spLocks noGrp="1"/>
          </p:cNvSpPr>
          <p:nvPr>
            <p:ph idx="1"/>
          </p:nvPr>
        </p:nvSpPr>
        <p:spPr/>
        <p:txBody>
          <a:bodyPr>
            <a:normAutofit fontScale="77500" lnSpcReduction="20000"/>
          </a:bodyPr>
          <a:lstStyle/>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I am submitting this patroller Jimmy John for a Purple Merit Star.</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 </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A 41-year-old snow boarder was participating in the “Slush Cup” pond skimming contest at Big Mountain.  Upon transition from the snow to the water, the snowboarder caught his front edge and violently slammed face first into the water.</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 </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Jimmy recognized that the snowboarder was floating face down in the water and non-responsive, recognized that the snowboarder’s airway was compromised, and the airway needed to be opened. Jimmy made his way over to the patient in the waist deep 50-degree water, walking carefully not to trip over the plastic lining. Jimmy reached the patient after Moe and participated in assisting by securing his lower body and rolling the patient over so the snowboarder’s airway could be opened. The patient was unresponsive with no gurgling sounds, not purposeful breathing. The patient was drooling blue water, couldn’t cough or breathe at first. The patient was floated to the side of the pond by Jimmy and Moe.  Curley and Larry were at the edge of the pond and helped support the patient and C-spine, while Jimmy worked with frozen fingers to remove the snowboard. The patient was extricated from the pond and passed to </a:t>
            </a:r>
            <a:r>
              <a:rPr lang="en-US" sz="1800" dirty="0" err="1">
                <a:effectLst/>
                <a:latin typeface="Times New Roman" panose="02020603050405020304" pitchFamily="18" charset="0"/>
                <a:ea typeface="Times New Roman" panose="02020603050405020304" pitchFamily="18" charset="0"/>
              </a:rPr>
              <a:t>Lary</a:t>
            </a:r>
            <a:r>
              <a:rPr lang="en-US" sz="1800" dirty="0">
                <a:effectLst/>
                <a:latin typeface="Times New Roman" panose="02020603050405020304" pitchFamily="18" charset="0"/>
                <a:ea typeface="Times New Roman" panose="02020603050405020304" pitchFamily="18" charset="0"/>
              </a:rPr>
              <a:t> and Curley. Jimmy crawled out of the pond, to assist in lowering the patient to the backboard. At this time the patient started to regain consciousness with gurgling sounds, not purposeful breathing, not enough to sustain life. Larry rolled the patient onto his side to drain fluids from his airway.</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 </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Jimmy’s actions contributed to a successful rescue event, ensuring the patient had an open airway, while removing him from the frigid water saved his life. </a:t>
            </a:r>
          </a:p>
          <a:p>
            <a:pPr marL="0" marR="0" indent="0">
              <a:spcBef>
                <a:spcPts val="0"/>
              </a:spcBef>
              <a:spcAft>
                <a:spcPts val="0"/>
              </a:spcAft>
              <a:buNone/>
              <a:tabLst>
                <a:tab pos="457200" algn="l"/>
                <a:tab pos="1371600" algn="l"/>
                <a:tab pos="2857500" algn="l"/>
              </a:tabLst>
            </a:pPr>
            <a:r>
              <a:rPr lang="en-US" sz="1800" dirty="0">
                <a:effectLst/>
                <a:latin typeface="Times New Roman" panose="02020603050405020304" pitchFamily="18" charset="0"/>
                <a:ea typeface="Times New Roman" panose="02020603050405020304" pitchFamily="18" charset="0"/>
              </a:rPr>
              <a:t> </a:t>
            </a:r>
          </a:p>
          <a:p>
            <a:pPr marL="0" indent="0">
              <a:buNone/>
            </a:pPr>
            <a:r>
              <a:rPr lang="en-US" sz="1800" dirty="0">
                <a:effectLst/>
                <a:latin typeface="Times New Roman" panose="02020603050405020304" pitchFamily="18" charset="0"/>
                <a:ea typeface="Times New Roman" panose="02020603050405020304" pitchFamily="18" charset="0"/>
              </a:rPr>
              <a:t>The actions of Jimmy John are in the best tradition of the National Ski Patrol and reflect great credit himself, his NSP training and the Big Mountain Ski Patrol.</a:t>
            </a:r>
            <a:endParaRPr lang="en-US" dirty="0"/>
          </a:p>
        </p:txBody>
      </p:sp>
    </p:spTree>
    <p:extLst>
      <p:ext uri="{BB962C8B-B14F-4D97-AF65-F5344CB8AC3E}">
        <p14:creationId xmlns:p14="http://schemas.microsoft.com/office/powerpoint/2010/main" val="2203805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B2AE-2CD5-8F77-8DF5-0C86E1954FCA}"/>
              </a:ext>
            </a:extLst>
          </p:cNvPr>
          <p:cNvSpPr>
            <a:spLocks noGrp="1"/>
          </p:cNvSpPr>
          <p:nvPr>
            <p:ph type="title"/>
          </p:nvPr>
        </p:nvSpPr>
        <p:spPr>
          <a:xfrm>
            <a:off x="429768" y="283464"/>
            <a:ext cx="9098434" cy="969264"/>
          </a:xfrm>
        </p:spPr>
        <p:txBody>
          <a:bodyPr/>
          <a:lstStyle/>
          <a:p>
            <a:r>
              <a:rPr lang="en-US" b="1" cap="small" dirty="0"/>
              <a:t>Outline of Award Recommendations for </a:t>
            </a:r>
            <a:endParaRPr lang="en-US" dirty="0"/>
          </a:p>
        </p:txBody>
      </p:sp>
      <p:graphicFrame>
        <p:nvGraphicFramePr>
          <p:cNvPr id="5" name="Table 4">
            <a:extLst>
              <a:ext uri="{FF2B5EF4-FFF2-40B4-BE49-F238E27FC236}">
                <a16:creationId xmlns:a16="http://schemas.microsoft.com/office/drawing/2014/main" id="{490EAF2C-3A54-FBEF-A866-6967E88379A6}"/>
              </a:ext>
            </a:extLst>
          </p:cNvPr>
          <p:cNvGraphicFramePr>
            <a:graphicFrameLocks noGrp="1"/>
          </p:cNvGraphicFramePr>
          <p:nvPr/>
        </p:nvGraphicFramePr>
        <p:xfrm>
          <a:off x="1893234" y="1321499"/>
          <a:ext cx="7726082" cy="5833301"/>
        </p:xfrm>
        <a:graphic>
          <a:graphicData uri="http://schemas.openxmlformats.org/drawingml/2006/table">
            <a:tbl>
              <a:tblPr firstRow="1" firstCol="1" bandRow="1">
                <a:tableStyleId>{5C22544A-7EE6-4342-B048-85BDC9FD1C3A}</a:tableStyleId>
              </a:tblPr>
              <a:tblGrid>
                <a:gridCol w="1060390">
                  <a:extLst>
                    <a:ext uri="{9D8B030D-6E8A-4147-A177-3AD203B41FA5}">
                      <a16:colId xmlns:a16="http://schemas.microsoft.com/office/drawing/2014/main" val="3507293983"/>
                    </a:ext>
                  </a:extLst>
                </a:gridCol>
                <a:gridCol w="1806690">
                  <a:extLst>
                    <a:ext uri="{9D8B030D-6E8A-4147-A177-3AD203B41FA5}">
                      <a16:colId xmlns:a16="http://schemas.microsoft.com/office/drawing/2014/main" val="1483732071"/>
                    </a:ext>
                  </a:extLst>
                </a:gridCol>
                <a:gridCol w="1769106">
                  <a:extLst>
                    <a:ext uri="{9D8B030D-6E8A-4147-A177-3AD203B41FA5}">
                      <a16:colId xmlns:a16="http://schemas.microsoft.com/office/drawing/2014/main" val="1581823044"/>
                    </a:ext>
                  </a:extLst>
                </a:gridCol>
                <a:gridCol w="1594612">
                  <a:extLst>
                    <a:ext uri="{9D8B030D-6E8A-4147-A177-3AD203B41FA5}">
                      <a16:colId xmlns:a16="http://schemas.microsoft.com/office/drawing/2014/main" val="637632004"/>
                    </a:ext>
                  </a:extLst>
                </a:gridCol>
                <a:gridCol w="1495284">
                  <a:extLst>
                    <a:ext uri="{9D8B030D-6E8A-4147-A177-3AD203B41FA5}">
                      <a16:colId xmlns:a16="http://schemas.microsoft.com/office/drawing/2014/main" val="2929006437"/>
                    </a:ext>
                  </a:extLst>
                </a:gridCol>
              </a:tblGrid>
              <a:tr h="516236">
                <a:tc>
                  <a:txBody>
                    <a:bodyPr/>
                    <a:lstStyle/>
                    <a:p>
                      <a:pPr marL="0" marR="0" algn="ctr">
                        <a:lnSpc>
                          <a:spcPct val="107000"/>
                        </a:lnSpc>
                        <a:spcAft>
                          <a:spcPts val="800"/>
                        </a:spcAft>
                        <a:buNone/>
                      </a:pPr>
                      <a:r>
                        <a:rPr lang="en-US" sz="1400" cap="small">
                          <a:effectLst/>
                        </a:rPr>
                        <a:t>Award</a:t>
                      </a:r>
                      <a:endParaRPr lang="en-US" sz="900">
                        <a:effectLst/>
                      </a:endParaRPr>
                    </a:p>
                    <a:p>
                      <a:pPr marL="0" marR="0" algn="ctr">
                        <a:lnSpc>
                          <a:spcPct val="107000"/>
                        </a:lnSpc>
                        <a:spcAft>
                          <a:spcPts val="800"/>
                        </a:spcAft>
                        <a:buNone/>
                      </a:pPr>
                      <a:r>
                        <a:rPr lang="en-US" sz="1400" cap="small">
                          <a:effectLst/>
                        </a:rPr>
                        <a:t>Proposed</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gn="ctr">
                        <a:lnSpc>
                          <a:spcPct val="107000"/>
                        </a:lnSpc>
                        <a:spcAft>
                          <a:spcPts val="800"/>
                        </a:spcAft>
                        <a:buNone/>
                      </a:pPr>
                      <a:r>
                        <a:rPr lang="en-US" sz="1400" cap="small">
                          <a:effectLst/>
                        </a:rPr>
                        <a:t>Nominee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gn="ctr">
                        <a:lnSpc>
                          <a:spcPct val="107000"/>
                        </a:lnSpc>
                        <a:spcAft>
                          <a:spcPts val="800"/>
                        </a:spcAft>
                        <a:buNone/>
                      </a:pPr>
                      <a:r>
                        <a:rPr lang="en-US" sz="1400" cap="small">
                          <a:effectLst/>
                        </a:rPr>
                        <a:t>At Scene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gn="ctr">
                        <a:lnSpc>
                          <a:spcPct val="107000"/>
                        </a:lnSpc>
                        <a:spcAft>
                          <a:spcPts val="800"/>
                        </a:spcAft>
                        <a:buNone/>
                      </a:pPr>
                      <a:r>
                        <a:rPr lang="en-US" sz="1400" cap="small">
                          <a:effectLst/>
                        </a:rPr>
                        <a:t>Transport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gn="ctr">
                        <a:lnSpc>
                          <a:spcPct val="107000"/>
                        </a:lnSpc>
                        <a:spcAft>
                          <a:spcPts val="800"/>
                        </a:spcAft>
                        <a:buNone/>
                      </a:pPr>
                      <a:r>
                        <a:rPr lang="en-US" sz="1400" cap="small">
                          <a:effectLst/>
                        </a:rPr>
                        <a:t>Patrol</a:t>
                      </a:r>
                      <a:endParaRPr lang="en-US" sz="900">
                        <a:effectLst/>
                      </a:endParaRPr>
                    </a:p>
                    <a:p>
                      <a:pPr marL="0" marR="0" algn="ctr">
                        <a:lnSpc>
                          <a:spcPct val="107000"/>
                        </a:lnSpc>
                        <a:spcAft>
                          <a:spcPts val="800"/>
                        </a:spcAft>
                        <a:buNone/>
                      </a:pPr>
                      <a:r>
                        <a:rPr lang="en-US" sz="1400" cap="small">
                          <a:effectLst/>
                        </a:rPr>
                        <a:t>Room</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extLst>
                  <a:ext uri="{0D108BD9-81ED-4DB2-BD59-A6C34878D82A}">
                    <a16:rowId xmlns:a16="http://schemas.microsoft.com/office/drawing/2014/main" val="1641559344"/>
                  </a:ext>
                </a:extLst>
              </a:tr>
              <a:tr h="1408735">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a:effectLst/>
                        </a:rPr>
                        <a:t> </a:t>
                      </a:r>
                      <a:endParaRPr lang="en-US" sz="900">
                        <a:effectLst/>
                      </a:endParaRPr>
                    </a:p>
                    <a:p>
                      <a:pPr marL="0" marR="0">
                        <a:lnSpc>
                          <a:spcPct val="107000"/>
                        </a:lnSpc>
                        <a:spcAft>
                          <a:spcPts val="800"/>
                        </a:spcAft>
                        <a:buNone/>
                      </a:pPr>
                      <a:r>
                        <a:rPr lang="en-US" sz="1000">
                          <a:effectLst/>
                        </a:rPr>
                        <a:t>  Jimmy John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Second to patient, assisted Secured lower body and assisted rolling the patient</a:t>
                      </a:r>
                      <a:endParaRPr lang="en-US" sz="900">
                        <a:effectLst/>
                      </a:endParaRPr>
                    </a:p>
                    <a:p>
                      <a:pPr marL="0" marR="0">
                        <a:lnSpc>
                          <a:spcPct val="107000"/>
                        </a:lnSpc>
                        <a:spcAft>
                          <a:spcPts val="800"/>
                        </a:spcAft>
                        <a:buNone/>
                      </a:pPr>
                      <a:r>
                        <a:rPr lang="en-US" sz="1000" cap="small">
                          <a:effectLst/>
                        </a:rPr>
                        <a:t>Floated Pt to side of pond</a:t>
                      </a:r>
                      <a:endParaRPr lang="en-US" sz="900">
                        <a:effectLst/>
                      </a:endParaRPr>
                    </a:p>
                    <a:p>
                      <a:pPr marL="0" marR="0">
                        <a:lnSpc>
                          <a:spcPct val="107000"/>
                        </a:lnSpc>
                        <a:spcAft>
                          <a:spcPts val="800"/>
                        </a:spcAft>
                        <a:buNone/>
                      </a:pPr>
                      <a:r>
                        <a:rPr lang="en-US" sz="1000" cap="small">
                          <a:effectLst/>
                        </a:rPr>
                        <a:t>Removed Snowboard</a:t>
                      </a:r>
                      <a:endParaRPr lang="en-US" sz="900">
                        <a:effectLst/>
                      </a:endParaRPr>
                    </a:p>
                    <a:p>
                      <a:pPr marL="0" marR="0">
                        <a:lnSpc>
                          <a:spcPct val="107000"/>
                        </a:lnSpc>
                        <a:spcAft>
                          <a:spcPts val="800"/>
                        </a:spcAft>
                        <a:buNone/>
                      </a:pPr>
                      <a:r>
                        <a:rPr lang="en-US" sz="1000" cap="small">
                          <a:effectLst/>
                        </a:rPr>
                        <a:t>Crawled out of pond and helped lower pt to board</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extLst>
                  <a:ext uri="{0D108BD9-81ED-4DB2-BD59-A6C34878D82A}">
                    <a16:rowId xmlns:a16="http://schemas.microsoft.com/office/drawing/2014/main" val="2235209535"/>
                  </a:ext>
                </a:extLst>
              </a:tr>
              <a:tr h="1077786">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a:effectLst/>
                        </a:rPr>
                        <a:t>Moe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First to patient</a:t>
                      </a:r>
                      <a:endParaRPr lang="en-US" sz="900">
                        <a:effectLst/>
                      </a:endParaRPr>
                    </a:p>
                    <a:p>
                      <a:pPr marL="0" marR="0">
                        <a:lnSpc>
                          <a:spcPct val="107000"/>
                        </a:lnSpc>
                        <a:spcAft>
                          <a:spcPts val="800"/>
                        </a:spcAft>
                        <a:buNone/>
                      </a:pPr>
                      <a:r>
                        <a:rPr lang="en-US" sz="1000" cap="small">
                          <a:effectLst/>
                        </a:rPr>
                        <a:t>Opened pt airway</a:t>
                      </a:r>
                      <a:endParaRPr lang="en-US" sz="900">
                        <a:effectLst/>
                      </a:endParaRPr>
                    </a:p>
                    <a:p>
                      <a:pPr marL="0" marR="0">
                        <a:lnSpc>
                          <a:spcPct val="107000"/>
                        </a:lnSpc>
                        <a:spcAft>
                          <a:spcPts val="800"/>
                        </a:spcAft>
                        <a:buNone/>
                      </a:pPr>
                      <a:r>
                        <a:rPr lang="en-US" sz="1000" cap="small">
                          <a:effectLst/>
                        </a:rPr>
                        <a:t>Floated Pt to side of pond while securing PT head</a:t>
                      </a:r>
                      <a:endParaRPr lang="en-US" sz="900">
                        <a:effectLst/>
                      </a:endParaRPr>
                    </a:p>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extLst>
                  <a:ext uri="{0D108BD9-81ED-4DB2-BD59-A6C34878D82A}">
                    <a16:rowId xmlns:a16="http://schemas.microsoft.com/office/drawing/2014/main" val="1473991377"/>
                  </a:ext>
                </a:extLst>
              </a:tr>
              <a:tr h="740501">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a:effectLst/>
                        </a:rPr>
                        <a:t>Curley</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At edge of pond helped secure PT at edge of pond while snowboard removed</a:t>
                      </a:r>
                      <a:endParaRPr lang="en-US" sz="900">
                        <a:effectLst/>
                      </a:endParaRPr>
                    </a:p>
                    <a:p>
                      <a:pPr marL="0" marR="0">
                        <a:lnSpc>
                          <a:spcPct val="107000"/>
                        </a:lnSpc>
                        <a:spcAft>
                          <a:spcPts val="800"/>
                        </a:spcAft>
                        <a:buNone/>
                      </a:pPr>
                      <a:r>
                        <a:rPr lang="en-US" sz="1000" cap="small">
                          <a:effectLst/>
                        </a:rPr>
                        <a:t>Received pt from Jimmie &amp; Mo</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extLst>
                  <a:ext uri="{0D108BD9-81ED-4DB2-BD59-A6C34878D82A}">
                    <a16:rowId xmlns:a16="http://schemas.microsoft.com/office/drawing/2014/main" val="3965236231"/>
                  </a:ext>
                </a:extLst>
              </a:tr>
              <a:tr h="1157355">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Larry</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At edge of pond helped secure PT at edge of pond while snowboard removed</a:t>
                      </a:r>
                      <a:endParaRPr lang="en-US" sz="900">
                        <a:effectLst/>
                      </a:endParaRPr>
                    </a:p>
                    <a:p>
                      <a:pPr marL="0" marR="0">
                        <a:lnSpc>
                          <a:spcPct val="107000"/>
                        </a:lnSpc>
                        <a:spcAft>
                          <a:spcPts val="800"/>
                        </a:spcAft>
                        <a:buNone/>
                      </a:pPr>
                      <a:r>
                        <a:rPr lang="en-US" sz="1000" cap="small">
                          <a:effectLst/>
                        </a:rPr>
                        <a:t>Received pt from Jimmie &amp; Mo</a:t>
                      </a:r>
                      <a:endParaRPr lang="en-US" sz="900">
                        <a:effectLst/>
                      </a:endParaRPr>
                    </a:p>
                    <a:p>
                      <a:pPr marL="0" marR="0">
                        <a:lnSpc>
                          <a:spcPct val="107000"/>
                        </a:lnSpc>
                        <a:spcAft>
                          <a:spcPts val="800"/>
                        </a:spcAft>
                        <a:buNone/>
                      </a:pPr>
                      <a:r>
                        <a:rPr lang="en-US" sz="1000" cap="small">
                          <a:effectLst/>
                        </a:rPr>
                        <a:t>Rolled pt onto side to drain fluids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tc>
                  <a:txBody>
                    <a:bodyPr/>
                    <a:lstStyle/>
                    <a:p>
                      <a:pPr marL="0" marR="0">
                        <a:lnSpc>
                          <a:spcPct val="107000"/>
                        </a:lnSpc>
                        <a:spcAft>
                          <a:spcPts val="800"/>
                        </a:spcAft>
                        <a:buNone/>
                      </a:pPr>
                      <a:r>
                        <a:rPr lang="en-US" sz="1000" cap="small"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986" marR="57986" marT="0" marB="0" anchor="ctr"/>
                </a:tc>
                <a:extLst>
                  <a:ext uri="{0D108BD9-81ED-4DB2-BD59-A6C34878D82A}">
                    <a16:rowId xmlns:a16="http://schemas.microsoft.com/office/drawing/2014/main" val="1853541818"/>
                  </a:ext>
                </a:extLst>
              </a:tr>
            </a:tbl>
          </a:graphicData>
        </a:graphic>
      </p:graphicFrame>
      <p:sp>
        <p:nvSpPr>
          <p:cNvPr id="6" name="Rectangle 1">
            <a:extLst>
              <a:ext uri="{FF2B5EF4-FFF2-40B4-BE49-F238E27FC236}">
                <a16:creationId xmlns:a16="http://schemas.microsoft.com/office/drawing/2014/main" id="{8C328D7D-BBBF-555C-E94A-EC9EBE246543}"/>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05034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6EC28-AFE3-E85F-EDA3-44DD58FA3629}"/>
              </a:ext>
            </a:extLst>
          </p:cNvPr>
          <p:cNvSpPr>
            <a:spLocks noGrp="1"/>
          </p:cNvSpPr>
          <p:nvPr>
            <p:ph type="title"/>
          </p:nvPr>
        </p:nvSpPr>
        <p:spPr/>
        <p:txBody>
          <a:bodyPr/>
          <a:lstStyle/>
          <a:p>
            <a:r>
              <a:rPr lang="en-US" dirty="0"/>
              <a:t>Judging Matrix</a:t>
            </a:r>
          </a:p>
        </p:txBody>
      </p:sp>
      <p:pic>
        <p:nvPicPr>
          <p:cNvPr id="5" name="Content Placeholder 4">
            <a:extLst>
              <a:ext uri="{FF2B5EF4-FFF2-40B4-BE49-F238E27FC236}">
                <a16:creationId xmlns:a16="http://schemas.microsoft.com/office/drawing/2014/main" id="{7FFDCC3E-DB81-D84E-EC6E-61D860082A5F}"/>
              </a:ext>
            </a:extLst>
          </p:cNvPr>
          <p:cNvPicPr>
            <a:picLocks noGrp="1" noChangeAspect="1"/>
          </p:cNvPicPr>
          <p:nvPr>
            <p:ph idx="1"/>
          </p:nvPr>
        </p:nvPicPr>
        <p:blipFill>
          <a:blip r:embed="rId2"/>
          <a:stretch>
            <a:fillRect/>
          </a:stretch>
        </p:blipFill>
        <p:spPr>
          <a:xfrm>
            <a:off x="3232556" y="1252728"/>
            <a:ext cx="4536002" cy="4933580"/>
          </a:xfrm>
        </p:spPr>
      </p:pic>
    </p:spTree>
    <p:extLst>
      <p:ext uri="{BB962C8B-B14F-4D97-AF65-F5344CB8AC3E}">
        <p14:creationId xmlns:p14="http://schemas.microsoft.com/office/powerpoint/2010/main" val="516403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813AE-A707-CF33-65C6-BC2BFAEEF89F}"/>
              </a:ext>
            </a:extLst>
          </p:cNvPr>
          <p:cNvSpPr>
            <a:spLocks noGrp="1"/>
          </p:cNvSpPr>
          <p:nvPr>
            <p:ph type="title"/>
          </p:nvPr>
        </p:nvSpPr>
        <p:spPr/>
        <p:txBody>
          <a:bodyPr/>
          <a:lstStyle/>
          <a:p>
            <a:r>
              <a:rPr lang="en-US" dirty="0"/>
              <a:t>Sample OS Nomination</a:t>
            </a:r>
          </a:p>
        </p:txBody>
      </p:sp>
      <p:pic>
        <p:nvPicPr>
          <p:cNvPr id="5" name="Content Placeholder 4">
            <a:extLst>
              <a:ext uri="{FF2B5EF4-FFF2-40B4-BE49-F238E27FC236}">
                <a16:creationId xmlns:a16="http://schemas.microsoft.com/office/drawing/2014/main" id="{87A59534-EA27-48D1-2381-C6531B8826DC}"/>
              </a:ext>
            </a:extLst>
          </p:cNvPr>
          <p:cNvPicPr>
            <a:picLocks noGrp="1" noChangeAspect="1"/>
          </p:cNvPicPr>
          <p:nvPr>
            <p:ph idx="1"/>
          </p:nvPr>
        </p:nvPicPr>
        <p:blipFill>
          <a:blip r:embed="rId2"/>
          <a:stretch>
            <a:fillRect/>
          </a:stretch>
        </p:blipFill>
        <p:spPr>
          <a:xfrm>
            <a:off x="2732691" y="1340198"/>
            <a:ext cx="6589986" cy="5434876"/>
          </a:xfrm>
        </p:spPr>
      </p:pic>
    </p:spTree>
    <p:extLst>
      <p:ext uri="{BB962C8B-B14F-4D97-AF65-F5344CB8AC3E}">
        <p14:creationId xmlns:p14="http://schemas.microsoft.com/office/powerpoint/2010/main" val="4275672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31B16-83BB-1F63-39FC-4E203F370A0A}"/>
              </a:ext>
            </a:extLst>
          </p:cNvPr>
          <p:cNvSpPr>
            <a:spLocks noGrp="1"/>
          </p:cNvSpPr>
          <p:nvPr>
            <p:ph type="title"/>
          </p:nvPr>
        </p:nvSpPr>
        <p:spPr/>
        <p:txBody>
          <a:bodyPr/>
          <a:lstStyle/>
          <a:p>
            <a:r>
              <a:rPr lang="en-US" dirty="0"/>
              <a:t>Sample 1</a:t>
            </a:r>
          </a:p>
        </p:txBody>
      </p:sp>
      <p:sp>
        <p:nvSpPr>
          <p:cNvPr id="6" name="Rectangle 2">
            <a:extLst>
              <a:ext uri="{FF2B5EF4-FFF2-40B4-BE49-F238E27FC236}">
                <a16:creationId xmlns:a16="http://schemas.microsoft.com/office/drawing/2014/main" id="{C2A5E8CE-D187-2B44-75DD-D79696B50B5D}"/>
              </a:ext>
            </a:extLst>
          </p:cNvPr>
          <p:cNvSpPr>
            <a:spLocks noGrp="1" noChangeArrowheads="1"/>
          </p:cNvSpPr>
          <p:nvPr>
            <p:ph idx="1"/>
          </p:nvPr>
        </p:nvSpPr>
        <p:spPr bwMode="auto">
          <a:xfrm>
            <a:off x="429768" y="1502687"/>
            <a:ext cx="11472798" cy="52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1371600" algn="l"/>
                <a:tab pos="37147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12</a:t>
            </a: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Sponsor’s Recommendation (750 words or less). Why induct this nominee?  Indicate </a:t>
            </a:r>
            <a:r>
              <a:rPr kumimoji="0" lang="en-US" altLang="en-US" sz="900" b="1" i="0" u="sng" strike="noStrike" cap="none" normalizeH="0" baseline="0" dirty="0">
                <a:ln>
                  <a:noFill/>
                </a:ln>
                <a:solidFill>
                  <a:schemeClr val="tx1"/>
                </a:solidFill>
                <a:effectLst/>
                <a:latin typeface="Arial" panose="020B0604020202020204" pitchFamily="34" charset="0"/>
                <a:ea typeface="Times New Roman" panose="02020603050405020304" pitchFamily="18" charset="0"/>
              </a:rPr>
              <a:t>DETAILED IMPACT / HISTORICAL SIGNIFICANCE</a:t>
            </a: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to the NSP organization. </a:t>
            </a:r>
            <a:r>
              <a:rPr kumimoji="0" lang="en-US" altLang="en-US" sz="9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Emphasize specific details of nominee’s accomplishments.</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Hall of Fame inductions are important as they not only recognize the best of the best, but they memorialize the historical contribution made by connecting our past to the present.  This blueprint laid for success is easily experienced when viewing the 50-year career of Jimmy John in providing safety and education in the ski industry across the nation.</a:t>
            </a: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This Hall of Famer Nominee's career in the ski industry began in 1972 and within five years did more than many do in a lifetime.  Initially, he became a National Ski Patrol, Far West Pro Ski Patrol Association (FWPSPA - now Association of Professional Patrollers) and National Ski Area Association member.  His early training with NSP gave him an advantage to be hired as a Pro Ski Patroller at Sierra Summit and Sugar Bowl Resorts.  He then earned his NSP Level 1 and Level 2 Avalanche Certification, NSP Alpine Senior and NSP Toboggan Instructorship.  Concurrently, he was elected as a BOD for the FWPSPA, graduated from the United States Department of Agriculture Forest Service Avalanche School and California Polytechnic State University with a Bachelor's degree in Natural Resources Management (1977), earned a State of California Blasters License (1975), EMT license (1974), then FWPSPA Full Certification (which is now the NSP Certified Program) (1975).  To finish out this five-year stint, he was then promoted to Assistant Patrol Director at Sugar Bowl (1976-1978).  </a:t>
            </a: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Jimmy John concluded the 70's and welcomed in the 80's as the Pro Ski Patrol Director at Sugar Bowl (1978-1982) then moved to China Peak (then Sierra Summit) as Pro Ski Patrol Director.   Through the next 40 years, this HOF Nominee avidly integrated volunteer and pro staff service and training to operate as a unified Patrol community.  He continued his investment into NSP by becoming a NSP Avalanche and OEC Instructor (1976-present), NSP Avalanche IT (1976-present), NSP Level 1 Mountain Travel Rescue (1975-present), Far West Division BOD as Pro Ski Patrol Advisor (1985-2018) and Avalanche Advisor (2012-2014), and invited by National to represent NSP as their Expert Rebuttal Defense Witness for the Kane v. NSP case in 2001.  His testimony was pivotal in the case ending in NSP's favor.  During this same time, for the Far West Professional Ski Patrol Association (now Association of Professional Patrollers) he became a Head Judge over Toboggans, Explosives, First Aid, Hill Safety, Risk Management plus Avalanche Rescue (1975-2018), elected FWPSPA (now APP) President (1987-1990 and again in 2015-2018), FWPSPA BOD (1985-2017), and FWPSPA International Snow Survival Workshop Instructor (1994-1998).  As a result of his extensive service and leadership within FWPSPA (APP) and NSP, Rich Bailey was instrumental in establishing the NSP Certified Level Program.  The curriculum for the Certified Level Program was derived from the advanced training modules in the Association of Professional Patrollers (formerly FWPSPA).  </a:t>
            </a: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This HOF Nominee not only used his knowledge and leadership roles with NSP and FWPSPA (now APP) to benefit the Patrol community but also the community at large.  He became and elected member of the Society of American Foresters and the American Society of Safety Engineers in the late 80's.  Beginning in the early 90's he became a consultant for the California Ski Industries Technical Board for Snow Making and Grooming (1994-1998), Avalanche Consultant for PG&amp;E and Southern Pacific Railroad, Safety Consultant for the Forest Service plus the County Sheriff's Department and Lemoore Naval Search and Rescue, and American Red Cross CPR Instructor (1982 - present). </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In the midst of these </a:t>
            </a:r>
            <a:r>
              <a:rPr kumimoji="0" lang="en-US" altLang="en-US" sz="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substatial</a:t>
            </a: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accomplishments and long lasting investments into the ski industry, this HOF Nominee earned awards from NSP including Distinguished Service Award (2012), Far West Division Director's Award (2010 &amp; 1997), Far West Division Most Outstanding Pro Patroller (1985-1986), National Appointment #6551 (1985), Purple Star (1981), and National Ski Areas Association Safety Champion (2021) plus their NSAA Award of </a:t>
            </a:r>
            <a:r>
              <a:rPr kumimoji="0" lang="en-US" altLang="en-US" sz="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Excllence</a:t>
            </a: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(1999).    </a:t>
            </a: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Jimmy has demonstrated over these last 50 years great aptitude through these achievements and certifications, but has also sought opportunities to share his knowledge with NSP and its associated organizations.  He held countless leadership, advisory, director, consultant and instructor positions as a venue to share his passion for the ski industry with an </a:t>
            </a:r>
            <a:r>
              <a:rPr kumimoji="0" lang="en-US" altLang="en-US" sz="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accute</a:t>
            </a: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eye for avalanche and public safety.  Currently, he is serving as the Pro Ski Patrol Director and Risk Management Director at China Peak.  Day to day staff would describe Rich as positive, consistent, knowledgeable, team player and a man of integrity.  Routinely, he has been the leading advocate for NSP and its volunteers within the local resort operations endorsing a symbiotic relationship between paid and volunteer staff.  He shows a positive regard for all his staff and is eager to promote programs within NSP such as YAP, Women, Senior, Avalanche, OET and OEC.  Anyone would say their life has been positively touched by this HOF Nominee.  </a:t>
            </a: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9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1371600" algn="l"/>
                <a:tab pos="3714750" algn="l"/>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It is clear Jimmy John far surpasses the requirements for an induction into the HOF evidenced by his time, service, and contribution.  He is well deserving of this recognition.  It is my pleasure to present Rich Bailey for induction into the NSP Hall of Fame.  </a:t>
            </a:r>
            <a:endParaRPr kumimoji="0" lang="en-US" altLang="en-US" sz="9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6064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17994-A5D4-3D27-41A1-83E96B79FF1E}"/>
              </a:ext>
            </a:extLst>
          </p:cNvPr>
          <p:cNvSpPr>
            <a:spLocks noGrp="1"/>
          </p:cNvSpPr>
          <p:nvPr>
            <p:ph type="title"/>
          </p:nvPr>
        </p:nvSpPr>
        <p:spPr/>
        <p:txBody>
          <a:bodyPr/>
          <a:lstStyle/>
          <a:p>
            <a:r>
              <a:rPr lang="en-US" dirty="0"/>
              <a:t>Why recognize members</a:t>
            </a:r>
          </a:p>
        </p:txBody>
      </p:sp>
      <p:sp>
        <p:nvSpPr>
          <p:cNvPr id="3" name="Content Placeholder 2">
            <a:extLst>
              <a:ext uri="{FF2B5EF4-FFF2-40B4-BE49-F238E27FC236}">
                <a16:creationId xmlns:a16="http://schemas.microsoft.com/office/drawing/2014/main" id="{2F5A187F-6538-B5BE-8BB7-BB9077F23616}"/>
              </a:ext>
            </a:extLst>
          </p:cNvPr>
          <p:cNvSpPr>
            <a:spLocks noGrp="1"/>
          </p:cNvSpPr>
          <p:nvPr>
            <p:ph idx="1"/>
          </p:nvPr>
        </p:nvSpPr>
        <p:spPr/>
        <p:txBody>
          <a:bodyPr/>
          <a:lstStyle/>
          <a:p>
            <a:pPr marL="0" indent="0" algn="ctr">
              <a:buNone/>
            </a:pPr>
            <a:endParaRPr lang="en-US" dirty="0"/>
          </a:p>
          <a:p>
            <a:pPr marL="0" indent="0" algn="ctr">
              <a:buNone/>
            </a:pPr>
            <a:r>
              <a:rPr lang="en-US" dirty="0"/>
              <a:t>Silent gratitude isn’t worth much </a:t>
            </a:r>
          </a:p>
          <a:p>
            <a:pPr marL="0" indent="0" algn="ctr">
              <a:buNone/>
            </a:pPr>
            <a:endParaRPr lang="en-US" dirty="0"/>
          </a:p>
          <a:p>
            <a:pPr marL="0" indent="0" algn="ctr">
              <a:buNone/>
            </a:pPr>
            <a:r>
              <a:rPr lang="en-US" dirty="0"/>
              <a:t>Recognition is the currency of volunteerism</a:t>
            </a:r>
          </a:p>
          <a:p>
            <a:endParaRPr lang="en-US" dirty="0"/>
          </a:p>
          <a:p>
            <a:pPr marL="0" indent="0" algn="ctr">
              <a:buNone/>
            </a:pPr>
            <a:r>
              <a:rPr lang="en-US" dirty="0"/>
              <a:t>NSP is over 70% volunteer</a:t>
            </a:r>
          </a:p>
        </p:txBody>
      </p:sp>
    </p:spTree>
    <p:extLst>
      <p:ext uri="{BB962C8B-B14F-4D97-AF65-F5344CB8AC3E}">
        <p14:creationId xmlns:p14="http://schemas.microsoft.com/office/powerpoint/2010/main" val="161994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6155D-4BCD-0499-8B12-59E2118B88A5}"/>
              </a:ext>
            </a:extLst>
          </p:cNvPr>
          <p:cNvSpPr>
            <a:spLocks noGrp="1"/>
          </p:cNvSpPr>
          <p:nvPr>
            <p:ph type="title"/>
          </p:nvPr>
        </p:nvSpPr>
        <p:spPr/>
        <p:txBody>
          <a:bodyPr/>
          <a:lstStyle/>
          <a:p>
            <a:r>
              <a:rPr lang="en-US" dirty="0"/>
              <a:t>Sample 2</a:t>
            </a:r>
          </a:p>
        </p:txBody>
      </p:sp>
      <p:sp>
        <p:nvSpPr>
          <p:cNvPr id="3" name="Content Placeholder 2">
            <a:extLst>
              <a:ext uri="{FF2B5EF4-FFF2-40B4-BE49-F238E27FC236}">
                <a16:creationId xmlns:a16="http://schemas.microsoft.com/office/drawing/2014/main" id="{B177CB19-5495-C7EC-ADFE-C826DCB426BE}"/>
              </a:ext>
            </a:extLst>
          </p:cNvPr>
          <p:cNvSpPr>
            <a:spLocks noGrp="1"/>
          </p:cNvSpPr>
          <p:nvPr>
            <p:ph idx="1"/>
          </p:nvPr>
        </p:nvSpPr>
        <p:spPr/>
        <p:txBody>
          <a:bodyPr/>
          <a:lstStyle/>
          <a:p>
            <a:pPr lvl="0"/>
            <a:r>
              <a:rPr lang="en-US" dirty="0"/>
              <a:t>Chair Patroller Committee that fought to retain members rights including electing National Board Members by a majority of members voting and requiring bylaw changes to be approved by the membership. The National board instituted a procedure of allowing the membership to vote on a slate of officers proposed by the board. As enacted the vote would require a majority of the total membership to reject the slate making it virtually impossible for the membership to reject the slate.</a:t>
            </a:r>
          </a:p>
          <a:p>
            <a:pPr lvl="0"/>
            <a:r>
              <a:rPr lang="en-US" dirty="0"/>
              <a:t>Co-authored the Adaptive Chapter of the OEC 6</a:t>
            </a:r>
            <a:r>
              <a:rPr lang="en-US" baseline="30000" dirty="0"/>
              <a:t>th</a:t>
            </a:r>
            <a:r>
              <a:rPr lang="en-US" dirty="0"/>
              <a:t> Edition. John became an informal subject matter expert in working and caring for physically challenged athletes from firsthand experience. His son was such an athlete who enjoyed the outdoor environment, especially snow sports. John’s experience enabling his son to enjoy skiing combined with his Ski Patrol training led John to develop procedures and standards for up-hill transportation, lift evacuation, treatment of injured adaptive athletes. He was a frequent guest lecturer in OEC classes and refreshers, Region, Division and Trade Association Meetings advocating for and teaching other to embrace all participants in our sport.</a:t>
            </a:r>
          </a:p>
          <a:p>
            <a:endParaRPr lang="en-US" dirty="0"/>
          </a:p>
        </p:txBody>
      </p:sp>
    </p:spTree>
    <p:extLst>
      <p:ext uri="{BB962C8B-B14F-4D97-AF65-F5344CB8AC3E}">
        <p14:creationId xmlns:p14="http://schemas.microsoft.com/office/powerpoint/2010/main" val="847661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C3CC9-E270-50FC-847D-0FFC5F1FF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09580D-2D65-A5A9-67CC-95165669CEF4}"/>
              </a:ext>
            </a:extLst>
          </p:cNvPr>
          <p:cNvSpPr>
            <a:spLocks noGrp="1"/>
          </p:cNvSpPr>
          <p:nvPr>
            <p:ph type="ctrTitle" idx="4294967295"/>
          </p:nvPr>
        </p:nvSpPr>
        <p:spPr>
          <a:xfrm>
            <a:off x="342899" y="343038"/>
            <a:ext cx="11347704" cy="786384"/>
          </a:xfrm>
        </p:spPr>
        <p:txBody>
          <a:bodyPr anchor="b">
            <a:normAutofit/>
          </a:bodyPr>
          <a:lstStyle/>
          <a:p>
            <a:r>
              <a:rPr lang="en-US" dirty="0"/>
              <a:t>Contact Info</a:t>
            </a:r>
          </a:p>
        </p:txBody>
      </p:sp>
    </p:spTree>
    <p:extLst>
      <p:ext uri="{BB962C8B-B14F-4D97-AF65-F5344CB8AC3E}">
        <p14:creationId xmlns:p14="http://schemas.microsoft.com/office/powerpoint/2010/main" val="788590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82710-9AB0-7DFB-E134-F560895751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E4AB551-3B10-5006-2EB6-6B2754670AAC}"/>
              </a:ext>
            </a:extLst>
          </p:cNvPr>
          <p:cNvSpPr>
            <a:spLocks noGrp="1"/>
          </p:cNvSpPr>
          <p:nvPr>
            <p:ph idx="1"/>
          </p:nvPr>
        </p:nvSpPr>
        <p:spPr/>
        <p:txBody>
          <a:bodyPr/>
          <a:lstStyle/>
          <a:p>
            <a:r>
              <a:rPr lang="en-US" dirty="0"/>
              <a:t>Contact Info:</a:t>
            </a:r>
          </a:p>
          <a:p>
            <a:pPr marL="457200" lvl="1" indent="0">
              <a:buNone/>
            </a:pPr>
            <a:r>
              <a:rPr lang="en-US" sz="2800" dirty="0"/>
              <a:t>Dick Jacques</a:t>
            </a:r>
          </a:p>
          <a:p>
            <a:pPr marL="457200" lvl="1" indent="0">
              <a:buNone/>
            </a:pPr>
            <a:r>
              <a:rPr lang="en-US" sz="2800" dirty="0"/>
              <a:t>National Awards Advisor</a:t>
            </a:r>
          </a:p>
          <a:p>
            <a:pPr marL="457200" lvl="1" indent="0">
              <a:buNone/>
            </a:pPr>
            <a:r>
              <a:rPr lang="en-US" sz="2800" dirty="0">
                <a:hlinkClick r:id="rId2"/>
              </a:rPr>
              <a:t>Awards@nspserves.org</a:t>
            </a:r>
            <a:endParaRPr lang="en-US" sz="2800" dirty="0"/>
          </a:p>
          <a:p>
            <a:endParaRPr lang="en-US" dirty="0"/>
          </a:p>
        </p:txBody>
      </p:sp>
    </p:spTree>
    <p:extLst>
      <p:ext uri="{BB962C8B-B14F-4D97-AF65-F5344CB8AC3E}">
        <p14:creationId xmlns:p14="http://schemas.microsoft.com/office/powerpoint/2010/main" val="2604062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0B694-EA8C-2D93-CEB4-FDE76B52DA1E}"/>
              </a:ext>
            </a:extLst>
          </p:cNvPr>
          <p:cNvSpPr>
            <a:spLocks noGrp="1"/>
          </p:cNvSpPr>
          <p:nvPr>
            <p:ph type="title"/>
          </p:nvPr>
        </p:nvSpPr>
        <p:spPr/>
        <p:txBody>
          <a:bodyPr/>
          <a:lstStyle/>
          <a:p>
            <a:r>
              <a:rPr lang="en-US" dirty="0"/>
              <a:t>Ski Year 2025 </a:t>
            </a:r>
          </a:p>
        </p:txBody>
      </p:sp>
      <p:graphicFrame>
        <p:nvGraphicFramePr>
          <p:cNvPr id="4" name="Content Placeholder 3">
            <a:extLst>
              <a:ext uri="{FF2B5EF4-FFF2-40B4-BE49-F238E27FC236}">
                <a16:creationId xmlns:a16="http://schemas.microsoft.com/office/drawing/2014/main" id="{D02C7CB8-FA55-7437-3243-EC5D05CA84FF}"/>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22081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2050B-D7A7-0C91-A95F-3E69CB110409}"/>
              </a:ext>
            </a:extLst>
          </p:cNvPr>
          <p:cNvSpPr>
            <a:spLocks noGrp="1"/>
          </p:cNvSpPr>
          <p:nvPr>
            <p:ph type="title"/>
          </p:nvPr>
        </p:nvSpPr>
        <p:spPr/>
        <p:txBody>
          <a:bodyPr/>
          <a:lstStyle/>
          <a:p>
            <a:r>
              <a:rPr lang="en-US" dirty="0"/>
              <a:t>Southern Division 2025 Recognitions</a:t>
            </a:r>
          </a:p>
        </p:txBody>
      </p:sp>
      <p:graphicFrame>
        <p:nvGraphicFramePr>
          <p:cNvPr id="4" name="Content Placeholder 3">
            <a:extLst>
              <a:ext uri="{FF2B5EF4-FFF2-40B4-BE49-F238E27FC236}">
                <a16:creationId xmlns:a16="http://schemas.microsoft.com/office/drawing/2014/main" id="{8B97A669-85E9-EE16-2D18-F3049953AD08}"/>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7103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5C41D-A1CB-E19B-67B2-B16351DD1942}"/>
              </a:ext>
            </a:extLst>
          </p:cNvPr>
          <p:cNvSpPr>
            <a:spLocks noGrp="1"/>
          </p:cNvSpPr>
          <p:nvPr>
            <p:ph type="title"/>
          </p:nvPr>
        </p:nvSpPr>
        <p:spPr/>
        <p:txBody>
          <a:bodyPr/>
          <a:lstStyle/>
          <a:p>
            <a:r>
              <a:rPr lang="en-US" dirty="0"/>
              <a:t>Recognition by Percent of Membership</a:t>
            </a:r>
          </a:p>
        </p:txBody>
      </p:sp>
      <p:graphicFrame>
        <p:nvGraphicFramePr>
          <p:cNvPr id="4" name="Content Placeholder 3">
            <a:extLst>
              <a:ext uri="{FF2B5EF4-FFF2-40B4-BE49-F238E27FC236}">
                <a16:creationId xmlns:a16="http://schemas.microsoft.com/office/drawing/2014/main" id="{4C62D15B-FBBB-E924-5237-3B14E55EE5A9}"/>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814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B236E-40D1-8386-D2C3-2B9E54D836B7}"/>
              </a:ext>
            </a:extLst>
          </p:cNvPr>
          <p:cNvSpPr>
            <a:spLocks noGrp="1"/>
          </p:cNvSpPr>
          <p:nvPr>
            <p:ph type="title"/>
          </p:nvPr>
        </p:nvSpPr>
        <p:spPr/>
        <p:txBody>
          <a:bodyPr/>
          <a:lstStyle/>
          <a:p>
            <a:r>
              <a:rPr lang="en-US" dirty="0"/>
              <a:t>2025 Outstanding Nominations </a:t>
            </a:r>
          </a:p>
        </p:txBody>
      </p:sp>
      <p:graphicFrame>
        <p:nvGraphicFramePr>
          <p:cNvPr id="4" name="Content Placeholder 3">
            <a:extLst>
              <a:ext uri="{FF2B5EF4-FFF2-40B4-BE49-F238E27FC236}">
                <a16:creationId xmlns:a16="http://schemas.microsoft.com/office/drawing/2014/main" id="{361A6C19-3827-F603-1961-1E3F0DB317AD}"/>
              </a:ext>
            </a:extLst>
          </p:cNvPr>
          <p:cNvGraphicFramePr>
            <a:graphicFrameLocks noGrp="1"/>
          </p:cNvGraphicFramePr>
          <p:nvPr>
            <p:ph idx="1"/>
            <p:extLst>
              <p:ext uri="{D42A27DB-BD31-4B8C-83A1-F6EECF244321}">
                <p14:modId xmlns:p14="http://schemas.microsoft.com/office/powerpoint/2010/main" val="3093821389"/>
              </p:ext>
            </p:extLst>
          </p:nvPr>
        </p:nvGraphicFramePr>
        <p:xfrm>
          <a:off x="838200" y="2188723"/>
          <a:ext cx="10484800" cy="3511688"/>
        </p:xfrm>
        <a:graphic>
          <a:graphicData uri="http://schemas.openxmlformats.org/drawingml/2006/table">
            <a:tbl>
              <a:tblPr firstRow="1" firstCol="1" bandRow="1">
                <a:tableStyleId>{5C22544A-7EE6-4342-B048-85BDC9FD1C3A}</a:tableStyleId>
              </a:tblPr>
              <a:tblGrid>
                <a:gridCol w="968276">
                  <a:extLst>
                    <a:ext uri="{9D8B030D-6E8A-4147-A177-3AD203B41FA5}">
                      <a16:colId xmlns:a16="http://schemas.microsoft.com/office/drawing/2014/main" val="311224322"/>
                    </a:ext>
                  </a:extLst>
                </a:gridCol>
                <a:gridCol w="427267">
                  <a:extLst>
                    <a:ext uri="{9D8B030D-6E8A-4147-A177-3AD203B41FA5}">
                      <a16:colId xmlns:a16="http://schemas.microsoft.com/office/drawing/2014/main" val="1464623407"/>
                    </a:ext>
                  </a:extLst>
                </a:gridCol>
                <a:gridCol w="428725">
                  <a:extLst>
                    <a:ext uri="{9D8B030D-6E8A-4147-A177-3AD203B41FA5}">
                      <a16:colId xmlns:a16="http://schemas.microsoft.com/office/drawing/2014/main" val="1398462228"/>
                    </a:ext>
                  </a:extLst>
                </a:gridCol>
                <a:gridCol w="419976">
                  <a:extLst>
                    <a:ext uri="{9D8B030D-6E8A-4147-A177-3AD203B41FA5}">
                      <a16:colId xmlns:a16="http://schemas.microsoft.com/office/drawing/2014/main" val="3346863617"/>
                    </a:ext>
                  </a:extLst>
                </a:gridCol>
                <a:gridCol w="429454">
                  <a:extLst>
                    <a:ext uri="{9D8B030D-6E8A-4147-A177-3AD203B41FA5}">
                      <a16:colId xmlns:a16="http://schemas.microsoft.com/office/drawing/2014/main" val="429403850"/>
                    </a:ext>
                  </a:extLst>
                </a:gridCol>
                <a:gridCol w="406122">
                  <a:extLst>
                    <a:ext uri="{9D8B030D-6E8A-4147-A177-3AD203B41FA5}">
                      <a16:colId xmlns:a16="http://schemas.microsoft.com/office/drawing/2014/main" val="516843523"/>
                    </a:ext>
                  </a:extLst>
                </a:gridCol>
                <a:gridCol w="430183">
                  <a:extLst>
                    <a:ext uri="{9D8B030D-6E8A-4147-A177-3AD203B41FA5}">
                      <a16:colId xmlns:a16="http://schemas.microsoft.com/office/drawing/2014/main" val="3992488194"/>
                    </a:ext>
                  </a:extLst>
                </a:gridCol>
                <a:gridCol w="430183">
                  <a:extLst>
                    <a:ext uri="{9D8B030D-6E8A-4147-A177-3AD203B41FA5}">
                      <a16:colId xmlns:a16="http://schemas.microsoft.com/office/drawing/2014/main" val="1122660414"/>
                    </a:ext>
                  </a:extLst>
                </a:gridCol>
                <a:gridCol w="442578">
                  <a:extLst>
                    <a:ext uri="{9D8B030D-6E8A-4147-A177-3AD203B41FA5}">
                      <a16:colId xmlns:a16="http://schemas.microsoft.com/office/drawing/2014/main" val="3246516333"/>
                    </a:ext>
                  </a:extLst>
                </a:gridCol>
                <a:gridCol w="430183">
                  <a:extLst>
                    <a:ext uri="{9D8B030D-6E8A-4147-A177-3AD203B41FA5}">
                      <a16:colId xmlns:a16="http://schemas.microsoft.com/office/drawing/2014/main" val="4077594467"/>
                    </a:ext>
                  </a:extLst>
                </a:gridCol>
                <a:gridCol w="430183">
                  <a:extLst>
                    <a:ext uri="{9D8B030D-6E8A-4147-A177-3AD203B41FA5}">
                      <a16:colId xmlns:a16="http://schemas.microsoft.com/office/drawing/2014/main" val="714379477"/>
                    </a:ext>
                  </a:extLst>
                </a:gridCol>
                <a:gridCol w="449140">
                  <a:extLst>
                    <a:ext uri="{9D8B030D-6E8A-4147-A177-3AD203B41FA5}">
                      <a16:colId xmlns:a16="http://schemas.microsoft.com/office/drawing/2014/main" val="714798436"/>
                    </a:ext>
                  </a:extLst>
                </a:gridCol>
                <a:gridCol w="430183">
                  <a:extLst>
                    <a:ext uri="{9D8B030D-6E8A-4147-A177-3AD203B41FA5}">
                      <a16:colId xmlns:a16="http://schemas.microsoft.com/office/drawing/2014/main" val="349900324"/>
                    </a:ext>
                  </a:extLst>
                </a:gridCol>
                <a:gridCol w="430183">
                  <a:extLst>
                    <a:ext uri="{9D8B030D-6E8A-4147-A177-3AD203B41FA5}">
                      <a16:colId xmlns:a16="http://schemas.microsoft.com/office/drawing/2014/main" val="2041517267"/>
                    </a:ext>
                  </a:extLst>
                </a:gridCol>
                <a:gridCol w="478305">
                  <a:extLst>
                    <a:ext uri="{9D8B030D-6E8A-4147-A177-3AD203B41FA5}">
                      <a16:colId xmlns:a16="http://schemas.microsoft.com/office/drawing/2014/main" val="1958552431"/>
                    </a:ext>
                  </a:extLst>
                </a:gridCol>
                <a:gridCol w="430183">
                  <a:extLst>
                    <a:ext uri="{9D8B030D-6E8A-4147-A177-3AD203B41FA5}">
                      <a16:colId xmlns:a16="http://schemas.microsoft.com/office/drawing/2014/main" val="1619776935"/>
                    </a:ext>
                  </a:extLst>
                </a:gridCol>
                <a:gridCol w="430183">
                  <a:extLst>
                    <a:ext uri="{9D8B030D-6E8A-4147-A177-3AD203B41FA5}">
                      <a16:colId xmlns:a16="http://schemas.microsoft.com/office/drawing/2014/main" val="3605860903"/>
                    </a:ext>
                  </a:extLst>
                </a:gridCol>
                <a:gridCol w="442578">
                  <a:extLst>
                    <a:ext uri="{9D8B030D-6E8A-4147-A177-3AD203B41FA5}">
                      <a16:colId xmlns:a16="http://schemas.microsoft.com/office/drawing/2014/main" val="2290168349"/>
                    </a:ext>
                  </a:extLst>
                </a:gridCol>
                <a:gridCol w="430183">
                  <a:extLst>
                    <a:ext uri="{9D8B030D-6E8A-4147-A177-3AD203B41FA5}">
                      <a16:colId xmlns:a16="http://schemas.microsoft.com/office/drawing/2014/main" val="2607929250"/>
                    </a:ext>
                  </a:extLst>
                </a:gridCol>
                <a:gridCol w="430183">
                  <a:extLst>
                    <a:ext uri="{9D8B030D-6E8A-4147-A177-3AD203B41FA5}">
                      <a16:colId xmlns:a16="http://schemas.microsoft.com/office/drawing/2014/main" val="2594136528"/>
                    </a:ext>
                  </a:extLst>
                </a:gridCol>
                <a:gridCol w="430183">
                  <a:extLst>
                    <a:ext uri="{9D8B030D-6E8A-4147-A177-3AD203B41FA5}">
                      <a16:colId xmlns:a16="http://schemas.microsoft.com/office/drawing/2014/main" val="3901446804"/>
                    </a:ext>
                  </a:extLst>
                </a:gridCol>
                <a:gridCol w="430183">
                  <a:extLst>
                    <a:ext uri="{9D8B030D-6E8A-4147-A177-3AD203B41FA5}">
                      <a16:colId xmlns:a16="http://schemas.microsoft.com/office/drawing/2014/main" val="904675629"/>
                    </a:ext>
                  </a:extLst>
                </a:gridCol>
                <a:gridCol w="430183">
                  <a:extLst>
                    <a:ext uri="{9D8B030D-6E8A-4147-A177-3AD203B41FA5}">
                      <a16:colId xmlns:a16="http://schemas.microsoft.com/office/drawing/2014/main" val="371658522"/>
                    </a:ext>
                  </a:extLst>
                </a:gridCol>
              </a:tblGrid>
              <a:tr h="290470">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ADP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APL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APS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ASP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AXP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BH</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BHU</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BP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BKP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HUR</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INS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MH</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MHU</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NP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NSP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OEC</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PPD</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PP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PR</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YP</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13048633"/>
                  </a:ext>
                </a:extLst>
              </a:tr>
              <a:tr h="264063">
                <a:tc>
                  <a:txBody>
                    <a:bodyPr/>
                    <a:lstStyle/>
                    <a:p>
                      <a:pPr marL="0" marR="0" algn="l">
                        <a:lnSpc>
                          <a:spcPct val="115000"/>
                        </a:lnSpc>
                        <a:spcAft>
                          <a:spcPts val="800"/>
                        </a:spcAft>
                        <a:buNone/>
                      </a:pPr>
                      <a:r>
                        <a:rPr lang="en-US" sz="900" kern="0">
                          <a:effectLst/>
                        </a:rPr>
                        <a:t>Alaska</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31456062"/>
                  </a:ext>
                </a:extLst>
              </a:tr>
              <a:tr h="277090">
                <a:tc>
                  <a:txBody>
                    <a:bodyPr/>
                    <a:lstStyle/>
                    <a:p>
                      <a:pPr marL="0" marR="0" algn="l">
                        <a:lnSpc>
                          <a:spcPct val="115000"/>
                        </a:lnSpc>
                        <a:spcAft>
                          <a:spcPts val="800"/>
                        </a:spcAft>
                        <a:buNone/>
                      </a:pPr>
                      <a:r>
                        <a:rPr lang="en-US" sz="900" kern="0">
                          <a:effectLst/>
                        </a:rPr>
                        <a:t>Central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gn="l">
                        <a:lnSpc>
                          <a:spcPct val="115000"/>
                        </a:lnSpc>
                      </a:pPr>
                      <a:endParaRPr lang="en-US" sz="1200" kern="100">
                        <a:effectLst/>
                        <a:latin typeface="Aptos" panose="020B0004020202020204" pitchFamily="34"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gn="l">
                        <a:lnSpc>
                          <a:spcPct val="115000"/>
                        </a:lnSpc>
                      </a:pPr>
                      <a:endParaRPr lang="en-US" sz="1200" kern="100">
                        <a:effectLst/>
                        <a:latin typeface="Aptos" panose="020B0004020202020204" pitchFamily="34"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16</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08413463"/>
                  </a:ext>
                </a:extLst>
              </a:tr>
              <a:tr h="264063">
                <a:tc>
                  <a:txBody>
                    <a:bodyPr/>
                    <a:lstStyle/>
                    <a:p>
                      <a:pPr marL="0" marR="0" algn="l">
                        <a:lnSpc>
                          <a:spcPct val="115000"/>
                        </a:lnSpc>
                        <a:spcAft>
                          <a:spcPts val="800"/>
                        </a:spcAft>
                        <a:buNone/>
                      </a:pPr>
                      <a:r>
                        <a:rPr lang="en-US" sz="900" kern="0">
                          <a:effectLst/>
                        </a:rPr>
                        <a:t>Eastern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67449400"/>
                  </a:ext>
                </a:extLst>
              </a:tr>
              <a:tr h="264063">
                <a:tc>
                  <a:txBody>
                    <a:bodyPr/>
                    <a:lstStyle/>
                    <a:p>
                      <a:pPr marL="0" marR="0" algn="l">
                        <a:lnSpc>
                          <a:spcPct val="115000"/>
                        </a:lnSpc>
                        <a:spcAft>
                          <a:spcPts val="800"/>
                        </a:spcAft>
                        <a:buNone/>
                      </a:pPr>
                      <a:r>
                        <a:rPr lang="en-US" sz="900" kern="0">
                          <a:effectLst/>
                        </a:rPr>
                        <a:t>International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89543754"/>
                  </a:ext>
                </a:extLst>
              </a:tr>
              <a:tr h="264063">
                <a:tc>
                  <a:txBody>
                    <a:bodyPr/>
                    <a:lstStyle/>
                    <a:p>
                      <a:pPr marL="0" marR="0" algn="l">
                        <a:lnSpc>
                          <a:spcPct val="115000"/>
                        </a:lnSpc>
                        <a:spcAft>
                          <a:spcPts val="800"/>
                        </a:spcAft>
                        <a:buNone/>
                      </a:pPr>
                      <a:r>
                        <a:rPr lang="en-US" sz="900" kern="0">
                          <a:effectLst/>
                        </a:rPr>
                        <a:t>Far West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13</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63086497"/>
                  </a:ext>
                </a:extLst>
              </a:tr>
              <a:tr h="264063">
                <a:tc>
                  <a:txBody>
                    <a:bodyPr/>
                    <a:lstStyle/>
                    <a:p>
                      <a:pPr marL="0" marR="0" algn="l">
                        <a:lnSpc>
                          <a:spcPct val="115000"/>
                        </a:lnSpc>
                        <a:spcAft>
                          <a:spcPts val="800"/>
                        </a:spcAft>
                        <a:buNone/>
                      </a:pPr>
                      <a:r>
                        <a:rPr lang="en-US" sz="900" kern="0">
                          <a:effectLst/>
                        </a:rPr>
                        <a:t>InterMtn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4</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99144485"/>
                  </a:ext>
                </a:extLst>
              </a:tr>
              <a:tr h="264063">
                <a:tc>
                  <a:txBody>
                    <a:bodyPr/>
                    <a:lstStyle/>
                    <a:p>
                      <a:pPr marL="0" marR="0" algn="l">
                        <a:lnSpc>
                          <a:spcPct val="115000"/>
                        </a:lnSpc>
                        <a:spcAft>
                          <a:spcPts val="800"/>
                        </a:spcAft>
                        <a:buNone/>
                      </a:pPr>
                      <a:r>
                        <a:rPr lang="en-US" sz="900" kern="0">
                          <a:effectLst/>
                        </a:rPr>
                        <a:t>Northern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7</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06540651"/>
                  </a:ext>
                </a:extLst>
              </a:tr>
              <a:tr h="277090">
                <a:tc>
                  <a:txBody>
                    <a:bodyPr/>
                    <a:lstStyle/>
                    <a:p>
                      <a:pPr marL="0" marR="0" algn="l">
                        <a:lnSpc>
                          <a:spcPct val="115000"/>
                        </a:lnSpc>
                        <a:spcAft>
                          <a:spcPts val="800"/>
                        </a:spcAft>
                        <a:buNone/>
                      </a:pPr>
                      <a:r>
                        <a:rPr lang="en-US" sz="900" kern="0">
                          <a:effectLst/>
                        </a:rPr>
                        <a:t>PacificNW</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gn="l">
                        <a:lnSpc>
                          <a:spcPct val="115000"/>
                        </a:lnSpc>
                      </a:pPr>
                      <a:endParaRPr lang="en-US" sz="1200" kern="100">
                        <a:effectLst/>
                        <a:latin typeface="Aptos" panose="020B0004020202020204" pitchFamily="34"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32141060"/>
                  </a:ext>
                </a:extLst>
              </a:tr>
              <a:tr h="264063">
                <a:tc>
                  <a:txBody>
                    <a:bodyPr/>
                    <a:lstStyle/>
                    <a:p>
                      <a:pPr marL="0" marR="0" algn="l">
                        <a:lnSpc>
                          <a:spcPct val="115000"/>
                        </a:lnSpc>
                        <a:spcAft>
                          <a:spcPts val="800"/>
                        </a:spcAft>
                        <a:buNone/>
                      </a:pPr>
                      <a:r>
                        <a:rPr lang="en-US" sz="900" kern="0">
                          <a:effectLst/>
                        </a:rPr>
                        <a:t>RockyMtn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69411503"/>
                  </a:ext>
                </a:extLst>
              </a:tr>
              <a:tr h="264063">
                <a:tc>
                  <a:txBody>
                    <a:bodyPr/>
                    <a:lstStyle/>
                    <a:p>
                      <a:pPr marL="0" marR="0" algn="l">
                        <a:lnSpc>
                          <a:spcPct val="115000"/>
                        </a:lnSpc>
                        <a:spcAft>
                          <a:spcPts val="800"/>
                        </a:spcAft>
                        <a:buNone/>
                      </a:pPr>
                      <a:r>
                        <a:rPr lang="en-US" sz="900" kern="0">
                          <a:effectLst/>
                        </a:rPr>
                        <a:t>Southern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X</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39048464"/>
                  </a:ext>
                </a:extLst>
              </a:tr>
              <a:tr h="277267">
                <a:tc>
                  <a:txBody>
                    <a:bodyPr/>
                    <a:lstStyle/>
                    <a:p>
                      <a:pPr marL="0" marR="0" algn="l">
                        <a:lnSpc>
                          <a:spcPct val="115000"/>
                        </a:lnSpc>
                        <a:spcAft>
                          <a:spcPts val="800"/>
                        </a:spcAft>
                        <a:buNone/>
                      </a:pPr>
                      <a:r>
                        <a:rPr lang="en-US" sz="900" kern="0">
                          <a:effectLst/>
                        </a:rPr>
                        <a:t>Pro</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20833626"/>
                  </a:ext>
                </a:extLst>
              </a:tr>
              <a:tr h="277267">
                <a:tc>
                  <a:txBody>
                    <a:bodyPr/>
                    <a:lstStyle/>
                    <a:p>
                      <a:pPr marL="0" marR="0" algn="l">
                        <a:lnSpc>
                          <a:spcPct val="115000"/>
                        </a:lnSpc>
                        <a:spcAft>
                          <a:spcPts val="800"/>
                        </a:spcAft>
                        <a:buNone/>
                      </a:pPr>
                      <a:r>
                        <a:rPr lang="en-US" sz="900" kern="0">
                          <a:effectLst/>
                        </a:rPr>
                        <a:t>Total</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5</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4</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6</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7</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3</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8</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4</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3</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1</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4</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7</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3</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5</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6</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a:effectLst/>
                        </a:rPr>
                        <a:t>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marL="0" marR="0" algn="ctr">
                        <a:lnSpc>
                          <a:spcPct val="115000"/>
                        </a:lnSpc>
                        <a:spcAft>
                          <a:spcPts val="800"/>
                        </a:spcAft>
                        <a:buNone/>
                      </a:pPr>
                      <a:r>
                        <a:rPr lang="en-US" sz="900" kern="0" dirty="0">
                          <a:effectLst/>
                        </a:rPr>
                        <a:t>76</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13733448"/>
                  </a:ext>
                </a:extLst>
              </a:tr>
            </a:tbl>
          </a:graphicData>
        </a:graphic>
      </p:graphicFrame>
    </p:spTree>
    <p:extLst>
      <p:ext uri="{BB962C8B-B14F-4D97-AF65-F5344CB8AC3E}">
        <p14:creationId xmlns:p14="http://schemas.microsoft.com/office/powerpoint/2010/main" val="1418173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72BE4-C0CD-8944-4D19-95DE26E73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83536D-9EF4-ED09-BF0F-BF6F3703C9D7}"/>
              </a:ext>
            </a:extLst>
          </p:cNvPr>
          <p:cNvSpPr>
            <a:spLocks noGrp="1"/>
          </p:cNvSpPr>
          <p:nvPr>
            <p:ph type="ctrTitle" idx="4294967295"/>
          </p:nvPr>
        </p:nvSpPr>
        <p:spPr>
          <a:xfrm>
            <a:off x="342899" y="343038"/>
            <a:ext cx="11347704" cy="786384"/>
          </a:xfrm>
        </p:spPr>
        <p:txBody>
          <a:bodyPr anchor="b">
            <a:normAutofit/>
          </a:bodyPr>
          <a:lstStyle/>
          <a:p>
            <a:r>
              <a:rPr lang="en-US" dirty="0"/>
              <a:t>Changes</a:t>
            </a:r>
          </a:p>
        </p:txBody>
      </p:sp>
    </p:spTree>
    <p:extLst>
      <p:ext uri="{BB962C8B-B14F-4D97-AF65-F5344CB8AC3E}">
        <p14:creationId xmlns:p14="http://schemas.microsoft.com/office/powerpoint/2010/main" val="443205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A3A06-57CA-45F9-0C49-30225C9AB532}"/>
              </a:ext>
            </a:extLst>
          </p:cNvPr>
          <p:cNvSpPr>
            <a:spLocks noGrp="1"/>
          </p:cNvSpPr>
          <p:nvPr>
            <p:ph type="title"/>
          </p:nvPr>
        </p:nvSpPr>
        <p:spPr/>
        <p:txBody>
          <a:bodyPr/>
          <a:lstStyle/>
          <a:p>
            <a:r>
              <a:rPr lang="en-US" dirty="0"/>
              <a:t>What's new?</a:t>
            </a:r>
          </a:p>
        </p:txBody>
      </p:sp>
      <p:sp>
        <p:nvSpPr>
          <p:cNvPr id="3" name="Content Placeholder 2">
            <a:extLst>
              <a:ext uri="{FF2B5EF4-FFF2-40B4-BE49-F238E27FC236}">
                <a16:creationId xmlns:a16="http://schemas.microsoft.com/office/drawing/2014/main" id="{C3FF11DF-C6F3-DEEA-F2C3-89DBB27BC62C}"/>
              </a:ext>
            </a:extLst>
          </p:cNvPr>
          <p:cNvSpPr>
            <a:spLocks noGrp="1"/>
          </p:cNvSpPr>
          <p:nvPr>
            <p:ph idx="1"/>
          </p:nvPr>
        </p:nvSpPr>
        <p:spPr/>
        <p:txBody>
          <a:bodyPr/>
          <a:lstStyle/>
          <a:p>
            <a:r>
              <a:rPr lang="en-US" dirty="0"/>
              <a:t>Name Changed to Awards and Recognition Program</a:t>
            </a:r>
          </a:p>
          <a:p>
            <a:pPr lvl="1"/>
            <a:r>
              <a:rPr lang="en-US" dirty="0"/>
              <a:t>Recognize members for using NSP Required Training</a:t>
            </a:r>
          </a:p>
          <a:p>
            <a:pPr lvl="1"/>
            <a:r>
              <a:rPr lang="en-US" dirty="0"/>
              <a:t>Recognize members for Service to the NSP</a:t>
            </a:r>
          </a:p>
          <a:p>
            <a:pPr lvl="1"/>
            <a:r>
              <a:rPr lang="en-US" dirty="0"/>
              <a:t>We don’t give prizes for achievements or good work</a:t>
            </a:r>
          </a:p>
          <a:p>
            <a:r>
              <a:rPr lang="en-US" dirty="0"/>
              <a:t>Medical Merit Stars (Purple, Blue, and Green)</a:t>
            </a:r>
          </a:p>
          <a:p>
            <a:pPr lvl="1"/>
            <a:r>
              <a:rPr lang="en-US" dirty="0"/>
              <a:t>Removed “under the control of others”</a:t>
            </a:r>
          </a:p>
          <a:p>
            <a:pPr lvl="1"/>
            <a:r>
              <a:rPr lang="en-US" dirty="0"/>
              <a:t>Changed to “training required for their member type.</a:t>
            </a:r>
          </a:p>
          <a:p>
            <a:endParaRPr lang="en-US" dirty="0"/>
          </a:p>
          <a:p>
            <a:pPr lvl="1"/>
            <a:endParaRPr lang="en-US" dirty="0"/>
          </a:p>
        </p:txBody>
      </p:sp>
    </p:spTree>
    <p:extLst>
      <p:ext uri="{BB962C8B-B14F-4D97-AF65-F5344CB8AC3E}">
        <p14:creationId xmlns:p14="http://schemas.microsoft.com/office/powerpoint/2010/main" val="2559259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617D5-5E21-CD56-656F-9D4B41C818CD}"/>
              </a:ext>
            </a:extLst>
          </p:cNvPr>
          <p:cNvSpPr>
            <a:spLocks noGrp="1"/>
          </p:cNvSpPr>
          <p:nvPr>
            <p:ph type="title"/>
          </p:nvPr>
        </p:nvSpPr>
        <p:spPr/>
        <p:txBody>
          <a:bodyPr/>
          <a:lstStyle/>
          <a:p>
            <a:r>
              <a:rPr lang="en-US" dirty="0"/>
              <a:t>What’s coming</a:t>
            </a:r>
          </a:p>
        </p:txBody>
      </p:sp>
      <p:sp>
        <p:nvSpPr>
          <p:cNvPr id="4" name="TextBox 3">
            <a:extLst>
              <a:ext uri="{FF2B5EF4-FFF2-40B4-BE49-F238E27FC236}">
                <a16:creationId xmlns:a16="http://schemas.microsoft.com/office/drawing/2014/main" id="{EC30CA3D-38D6-640B-4963-2B27697F77BC}"/>
              </a:ext>
            </a:extLst>
          </p:cNvPr>
          <p:cNvSpPr txBox="1"/>
          <p:nvPr/>
        </p:nvSpPr>
        <p:spPr>
          <a:xfrm>
            <a:off x="882354" y="2119357"/>
            <a:ext cx="10471446" cy="923330"/>
          </a:xfrm>
          <a:prstGeom prst="rect">
            <a:avLst/>
          </a:prstGeom>
          <a:noFill/>
        </p:spPr>
        <p:txBody>
          <a:bodyPr wrap="square" rtlCol="0">
            <a:spAutoFit/>
          </a:bodyPr>
          <a:lstStyle/>
          <a:p>
            <a:pPr marL="285750" indent="-285750">
              <a:buFont typeface="Arial" panose="020B0604020202020204" pitchFamily="34" charset="0"/>
              <a:buChar char="•"/>
            </a:pPr>
            <a:r>
              <a:rPr lang="en-US" dirty="0"/>
              <a:t>Changes to the Outstanding Bike Awards.</a:t>
            </a:r>
          </a:p>
          <a:p>
            <a:pPr marL="742950" lvl="1" indent="-285750">
              <a:buFont typeface="Arial" panose="020B0604020202020204" pitchFamily="34" charset="0"/>
              <a:buChar char="•"/>
            </a:pPr>
            <a:r>
              <a:rPr lang="en-US" dirty="0"/>
              <a:t>NAC and Bike Committees recommend combining OS Bike Patrol and OS Host Unit into Large and Small Bike Unit Awards</a:t>
            </a:r>
          </a:p>
        </p:txBody>
      </p:sp>
      <p:sp>
        <p:nvSpPr>
          <p:cNvPr id="5" name="TextBox 4">
            <a:extLst>
              <a:ext uri="{FF2B5EF4-FFF2-40B4-BE49-F238E27FC236}">
                <a16:creationId xmlns:a16="http://schemas.microsoft.com/office/drawing/2014/main" id="{5A7301AB-D320-49B1-4A47-077BC682B0DC}"/>
              </a:ext>
            </a:extLst>
          </p:cNvPr>
          <p:cNvSpPr txBox="1"/>
          <p:nvPr/>
        </p:nvSpPr>
        <p:spPr>
          <a:xfrm>
            <a:off x="882354" y="3160835"/>
            <a:ext cx="10515600" cy="369332"/>
          </a:xfrm>
          <a:prstGeom prst="rect">
            <a:avLst/>
          </a:prstGeom>
          <a:noFill/>
        </p:spPr>
        <p:txBody>
          <a:bodyPr wrap="square" rtlCol="0">
            <a:spAutoFit/>
          </a:bodyPr>
          <a:lstStyle/>
          <a:p>
            <a:pPr marL="285750" indent="-285750">
              <a:buFont typeface="Arial" panose="020B0604020202020204" pitchFamily="34" charset="0"/>
              <a:buChar char="•"/>
            </a:pPr>
            <a:r>
              <a:rPr lang="en-US" dirty="0"/>
              <a:t>Removing specific member types from most recognition and awards.</a:t>
            </a:r>
          </a:p>
        </p:txBody>
      </p:sp>
      <p:sp>
        <p:nvSpPr>
          <p:cNvPr id="6" name="TextBox 5">
            <a:extLst>
              <a:ext uri="{FF2B5EF4-FFF2-40B4-BE49-F238E27FC236}">
                <a16:creationId xmlns:a16="http://schemas.microsoft.com/office/drawing/2014/main" id="{ADEB3514-B86A-3356-11B0-3F94ECDB807A}"/>
              </a:ext>
            </a:extLst>
          </p:cNvPr>
          <p:cNvSpPr txBox="1"/>
          <p:nvPr/>
        </p:nvSpPr>
        <p:spPr>
          <a:xfrm>
            <a:off x="882354" y="3648315"/>
            <a:ext cx="10471446" cy="369332"/>
          </a:xfrm>
          <a:prstGeom prst="rect">
            <a:avLst/>
          </a:prstGeom>
          <a:noFill/>
        </p:spPr>
        <p:txBody>
          <a:bodyPr wrap="square" rtlCol="0">
            <a:spAutoFit/>
          </a:bodyPr>
          <a:lstStyle/>
          <a:p>
            <a:pPr marL="285750" indent="-285750">
              <a:buFont typeface="Arial" panose="020B0604020202020204" pitchFamily="34" charset="0"/>
              <a:buChar char="•"/>
            </a:pPr>
            <a:r>
              <a:rPr lang="en-US" dirty="0"/>
              <a:t>Remove Chapter 12 from the NSP P&amp;P</a:t>
            </a:r>
          </a:p>
        </p:txBody>
      </p:sp>
      <p:sp>
        <p:nvSpPr>
          <p:cNvPr id="7" name="TextBox 6">
            <a:extLst>
              <a:ext uri="{FF2B5EF4-FFF2-40B4-BE49-F238E27FC236}">
                <a16:creationId xmlns:a16="http://schemas.microsoft.com/office/drawing/2014/main" id="{E96FECC0-37F4-202B-D7D0-F18A1474724E}"/>
              </a:ext>
            </a:extLst>
          </p:cNvPr>
          <p:cNvSpPr txBox="1"/>
          <p:nvPr/>
        </p:nvSpPr>
        <p:spPr>
          <a:xfrm>
            <a:off x="882354" y="4135795"/>
            <a:ext cx="10471446" cy="369332"/>
          </a:xfrm>
          <a:prstGeom prst="rect">
            <a:avLst/>
          </a:prstGeom>
          <a:noFill/>
        </p:spPr>
        <p:txBody>
          <a:bodyPr wrap="square" rtlCol="0">
            <a:spAutoFit/>
          </a:bodyPr>
          <a:lstStyle/>
          <a:p>
            <a:pPr marL="285750" indent="-285750">
              <a:buFont typeface="Arial" panose="020B0604020202020204" pitchFamily="34" charset="0"/>
              <a:buChar char="•"/>
            </a:pPr>
            <a:r>
              <a:rPr lang="en-US" dirty="0"/>
              <a:t>Update criteria for Appointments</a:t>
            </a:r>
          </a:p>
        </p:txBody>
      </p:sp>
      <p:sp>
        <p:nvSpPr>
          <p:cNvPr id="8" name="TextBox 7">
            <a:extLst>
              <a:ext uri="{FF2B5EF4-FFF2-40B4-BE49-F238E27FC236}">
                <a16:creationId xmlns:a16="http://schemas.microsoft.com/office/drawing/2014/main" id="{8ACDAFA3-8A25-6F92-0553-F62BFA501624}"/>
              </a:ext>
            </a:extLst>
          </p:cNvPr>
          <p:cNvSpPr txBox="1"/>
          <p:nvPr/>
        </p:nvSpPr>
        <p:spPr>
          <a:xfrm>
            <a:off x="882354" y="4623275"/>
            <a:ext cx="10682243" cy="369332"/>
          </a:xfrm>
          <a:prstGeom prst="rect">
            <a:avLst/>
          </a:prstGeom>
          <a:noFill/>
        </p:spPr>
        <p:txBody>
          <a:bodyPr wrap="square" rtlCol="0">
            <a:spAutoFit/>
          </a:bodyPr>
          <a:lstStyle/>
          <a:p>
            <a:pPr marL="285750" indent="-285750">
              <a:buFont typeface="Arial" panose="020B0604020202020204" pitchFamily="34" charset="0"/>
              <a:buChar char="•"/>
            </a:pPr>
            <a:r>
              <a:rPr lang="en-US" dirty="0"/>
              <a:t>PDF Forms</a:t>
            </a:r>
          </a:p>
        </p:txBody>
      </p:sp>
    </p:spTree>
    <p:extLst>
      <p:ext uri="{BB962C8B-B14F-4D97-AF65-F5344CB8AC3E}">
        <p14:creationId xmlns:p14="http://schemas.microsoft.com/office/powerpoint/2010/main" val="74409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build="p"/>
      <p:bldP spid="6" grpId="0" build="p"/>
      <p:bldP spid="7" grpId="0" build="p"/>
      <p:bldP spid="8" grpId="0" build="p"/>
    </p:bldLst>
  </p:timing>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4303</TotalTime>
  <Words>2525</Words>
  <Application>Microsoft Office PowerPoint</Application>
  <PresentationFormat>Widescreen</PresentationFormat>
  <Paragraphs>448</Paragraphs>
  <Slides>22</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Aptos</vt:lpstr>
      <vt:lpstr>Aptos Display</vt:lpstr>
      <vt:lpstr>Arial</vt:lpstr>
      <vt:lpstr>Barlow</vt:lpstr>
      <vt:lpstr>Calibri</vt:lpstr>
      <vt:lpstr>Neue Haas Grotesk Text Pro</vt:lpstr>
      <vt:lpstr>Times New Roman</vt:lpstr>
      <vt:lpstr>Dune</vt:lpstr>
      <vt:lpstr>Custom Design</vt:lpstr>
      <vt:lpstr>NSP Recognition and Awards 2025</vt:lpstr>
      <vt:lpstr>Why recognize members</vt:lpstr>
      <vt:lpstr>Ski Year 2025 </vt:lpstr>
      <vt:lpstr>Southern Division 2025 Recognitions</vt:lpstr>
      <vt:lpstr>Recognition by Percent of Membership</vt:lpstr>
      <vt:lpstr>2025 Outstanding Nominations </vt:lpstr>
      <vt:lpstr>Changes</vt:lpstr>
      <vt:lpstr>What's new?</vt:lpstr>
      <vt:lpstr>What’s coming</vt:lpstr>
      <vt:lpstr>Outstanding Hints and Tips</vt:lpstr>
      <vt:lpstr>10 Steps to putting together a high-quality Outstanding Patrol/Patroller nomination</vt:lpstr>
      <vt:lpstr>Tips from former judges</vt:lpstr>
      <vt:lpstr>Tips from the NAC</vt:lpstr>
      <vt:lpstr>Discussion Samples</vt:lpstr>
      <vt:lpstr>Review Nomination - PMS</vt:lpstr>
      <vt:lpstr>Outline of Award Recommendations for </vt:lpstr>
      <vt:lpstr>Judging Matrix</vt:lpstr>
      <vt:lpstr>Sample OS Nomination</vt:lpstr>
      <vt:lpstr>Sample 1</vt:lpstr>
      <vt:lpstr>Sample 2</vt:lpstr>
      <vt:lpstr>Contact Info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 E. Jacques</dc:creator>
  <cp:lastModifiedBy>Diane Wilkey</cp:lastModifiedBy>
  <cp:revision>2</cp:revision>
  <dcterms:created xsi:type="dcterms:W3CDTF">2025-07-25T18:39:27Z</dcterms:created>
  <dcterms:modified xsi:type="dcterms:W3CDTF">2025-08-27T21:00:51Z</dcterms:modified>
</cp:coreProperties>
</file>