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7" r:id="rId8"/>
    <p:sldId id="269" r:id="rId9"/>
    <p:sldId id="261" r:id="rId10"/>
    <p:sldId id="262" r:id="rId11"/>
    <p:sldId id="270" r:id="rId12"/>
    <p:sldId id="271" r:id="rId13"/>
    <p:sldId id="263" r:id="rId14"/>
    <p:sldId id="272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5AC8B-1CA7-0BB2-D051-C97A16336F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592775-6E53-A5BA-C667-2331229EC5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A3CF16-6016-9283-6805-5656BBD9F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BAA3-295B-F947-84F5-D91E2C86CA45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5F9B8D-DBF1-1AAC-4D47-E4B794A3D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F34D07-7782-173C-7C3D-6E55A663A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C894B-B27C-BB4B-BE3A-0DDB774C1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587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ACEA3-DDAD-2D71-A7F5-E0F5F94DF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3459DC-8704-AF9E-C0D7-4265849633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249E5B-0359-A5F8-3293-E0338DEA2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BAA3-295B-F947-84F5-D91E2C86CA45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581EE8-856D-25D6-38AC-F38341F7B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910C70-7984-819A-D7EE-7EBCE7E91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C894B-B27C-BB4B-BE3A-0DDB774C1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119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F62107-A912-0044-AB91-B7B6C2C5C4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AFC7D2-1303-DFEA-7208-C87EE8B544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DE8C43-D110-A603-922B-EBED19C47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BAA3-295B-F947-84F5-D91E2C86CA45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373AD1-5976-343D-CCD6-C3CAEBE8F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194C1B-3363-4092-9DA0-8A74D8BD6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C894B-B27C-BB4B-BE3A-0DDB774C1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695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CA16D-A23C-6F34-D4C5-241598A80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82617-AFCB-DF4F-C557-4B231C5532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A8172-1BA6-4FB2-A06F-9CC74E7FC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BAA3-295B-F947-84F5-D91E2C86CA45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14832-3F62-D146-BC3D-43207CF9D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2608FF-76FE-D167-299A-E61D4B039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C894B-B27C-BB4B-BE3A-0DDB774C1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196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024E3-C188-76E2-C4DC-6DB64FF88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B1C25D-6B42-82F6-8A4D-4F24CD1B3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79C50-A1B4-6F1C-8CE3-D3873A74D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BAA3-295B-F947-84F5-D91E2C86CA45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A11F73-FF30-B5FE-3C6B-07886A0E7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1AC5F-C4E4-D043-0645-86E362472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C894B-B27C-BB4B-BE3A-0DDB774C1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272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8C3F6-82BB-62EE-CC92-B8B391C9E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A6DC0-5BD4-CA9D-6486-DF38AB755B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E958B4-586C-2DAA-91F5-03F6ADE032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80680D-F28E-EA19-856A-2D0E3D817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BAA3-295B-F947-84F5-D91E2C86CA45}" type="datetimeFigureOut">
              <a:rPr lang="en-US" smtClean="0"/>
              <a:t>8/16/26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86B64F-A9BB-8FC7-B96C-3BD9E3B5D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BE88A9-C6CA-ABCE-7B1D-AEAE246BF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C894B-B27C-BB4B-BE3A-0DDB774C1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64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2EA3C-51BB-9BAF-287E-1AE09A930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B40756-10C8-F7C0-EB45-B06B9B9810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BEA80D-877D-FBAA-8EDA-1EC6D998C5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EC258F-AE86-725A-9724-0CD27EF97F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1661A1-A01F-3836-23FE-7A63B6B3AC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09AD3B-60F5-0BCA-E70C-471F08763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BAA3-295B-F947-84F5-D91E2C86CA45}" type="datetimeFigureOut">
              <a:rPr lang="en-US" smtClean="0"/>
              <a:t>8/16/26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2F3E2A-90D8-09B5-2403-A00010D7D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E9054E-E530-DA3C-275E-465DF7D09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C894B-B27C-BB4B-BE3A-0DDB774C1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963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5E773-E18A-C7AF-142E-00F8E17C1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AF3957-14B9-FA9C-31EA-9C18A7AD3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BAA3-295B-F947-84F5-D91E2C86CA45}" type="datetimeFigureOut">
              <a:rPr lang="en-US" smtClean="0"/>
              <a:t>8/16/26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1658F8-92BB-BBE5-14D2-0953B492D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646639-0925-020E-7BBD-283C0176B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C894B-B27C-BB4B-BE3A-0DDB774C1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536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2410E4-E069-BA7A-77D1-FF79FD429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BAA3-295B-F947-84F5-D91E2C86CA45}" type="datetimeFigureOut">
              <a:rPr lang="en-US" smtClean="0"/>
              <a:t>8/16/26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FB7268-2931-BA85-C7D1-7B5E4B58D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BA5DF4-36B6-8D39-9EAF-BD3A43B9D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C894B-B27C-BB4B-BE3A-0DDB774C1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160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1091F-51FB-30AA-B9BA-8E43B1464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72D787-BA39-D1AB-E13F-A20D133E3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88E39-5A99-B61E-13B1-E6D3F1A011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0166EB-D769-65D7-416C-1CC270A14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BAA3-295B-F947-84F5-D91E2C86CA45}" type="datetimeFigureOut">
              <a:rPr lang="en-US" smtClean="0"/>
              <a:t>8/16/26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F18D8E-4C03-0E4B-7539-266D1F0D7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A3F293-933E-443D-2455-9FEFC7E37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C894B-B27C-BB4B-BE3A-0DDB774C1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24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AB0D9-8BB6-D52E-FB1C-81715273F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19BE89-8B42-9CF8-91B7-5F15F1A7DB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0A86C7-79F4-66F1-2F7C-E4867C07A5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793E4E-8966-97D3-FABA-246FFE627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BAA3-295B-F947-84F5-D91E2C86CA45}" type="datetimeFigureOut">
              <a:rPr lang="en-US" smtClean="0"/>
              <a:t>8/16/26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5CBECF-74F3-66F8-2B1C-B2EA031BD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8AAC77-B3AF-B5FC-2347-D379D2311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C894B-B27C-BB4B-BE3A-0DDB774C1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267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22D001-BCC3-6230-07E5-5F9E89129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B7AB9E-D4C2-152A-C3F2-B0E8CB437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799143-F3BD-BA41-C83F-4AD5AC60E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5DBAA3-295B-F947-84F5-D91E2C86CA45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F0F069-7F6C-D3E0-C090-C03EE47905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A7DF6-6B72-FA61-C38E-5341DF362B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7C894B-B27C-BB4B-BE3A-0DDB774C1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251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6AB8F-CEE5-1662-0F40-DD76C03F2C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7920" y="1122363"/>
            <a:ext cx="5586240" cy="2387600"/>
          </a:xfrm>
        </p:spPr>
        <p:txBody>
          <a:bodyPr>
            <a:normAutofit/>
          </a:bodyPr>
          <a:lstStyle/>
          <a:p>
            <a:r>
              <a:rPr lang="en-US" sz="7000" b="1" dirty="0"/>
              <a:t>Case 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6E6497-7C59-A2CF-8623-000430B793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3602038"/>
            <a:ext cx="5488160" cy="1655762"/>
          </a:xfrm>
        </p:spPr>
        <p:txBody>
          <a:bodyPr>
            <a:normAutofit/>
          </a:bodyPr>
          <a:lstStyle/>
          <a:p>
            <a:r>
              <a:rPr lang="en-US" sz="6500" b="1" dirty="0">
                <a:solidFill>
                  <a:srgbClr val="C00000"/>
                </a:solidFill>
              </a:rPr>
              <a:t>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7BE864-521D-5E2F-E70E-817A940DB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760" y="582949"/>
            <a:ext cx="5586240" cy="569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014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440DC8-3F8E-1575-98E5-C7F2E0F56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600" b="1">
                <a:latin typeface="Times New Roman" panose="02020603050405020304" pitchFamily="18" charset="0"/>
                <a:cs typeface="Times New Roman" panose="02020603050405020304" pitchFamily="18" charset="0"/>
              </a:rPr>
              <a:t>Would you recommend assisting with the nitroglycerin?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sX0" fmla="*/ 0 w 3291840"/>
              <a:gd name="csY0" fmla="*/ 0 h 18288"/>
              <a:gd name="csX1" fmla="*/ 658368 w 3291840"/>
              <a:gd name="csY1" fmla="*/ 0 h 18288"/>
              <a:gd name="csX2" fmla="*/ 1283818 w 3291840"/>
              <a:gd name="csY2" fmla="*/ 0 h 18288"/>
              <a:gd name="csX3" fmla="*/ 1909267 w 3291840"/>
              <a:gd name="csY3" fmla="*/ 0 h 18288"/>
              <a:gd name="csX4" fmla="*/ 2633472 w 3291840"/>
              <a:gd name="csY4" fmla="*/ 0 h 18288"/>
              <a:gd name="csX5" fmla="*/ 3291840 w 3291840"/>
              <a:gd name="csY5" fmla="*/ 0 h 18288"/>
              <a:gd name="csX6" fmla="*/ 3291840 w 3291840"/>
              <a:gd name="csY6" fmla="*/ 18288 h 18288"/>
              <a:gd name="csX7" fmla="*/ 2633472 w 3291840"/>
              <a:gd name="csY7" fmla="*/ 18288 h 18288"/>
              <a:gd name="csX8" fmla="*/ 2073859 w 3291840"/>
              <a:gd name="csY8" fmla="*/ 18288 h 18288"/>
              <a:gd name="csX9" fmla="*/ 1448410 w 3291840"/>
              <a:gd name="csY9" fmla="*/ 18288 h 18288"/>
              <a:gd name="csX10" fmla="*/ 822960 w 3291840"/>
              <a:gd name="csY10" fmla="*/ 18288 h 18288"/>
              <a:gd name="csX11" fmla="*/ 0 w 3291840"/>
              <a:gd name="csY11" fmla="*/ 18288 h 18288"/>
              <a:gd name="csX12" fmla="*/ 0 w 329184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5BA250-3132-0761-4BE7-C636E1EF5B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9694" y="2564524"/>
            <a:ext cx="3560711" cy="3605784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CE00824-32BE-7DD4-B6D6-2D4C90B8E53A}"/>
              </a:ext>
            </a:extLst>
          </p:cNvPr>
          <p:cNvCxnSpPr>
            <a:cxnSpLocks/>
          </p:cNvCxnSpPr>
          <p:nvPr/>
        </p:nvCxnSpPr>
        <p:spPr>
          <a:xfrm>
            <a:off x="1529245" y="1842820"/>
            <a:ext cx="9128911" cy="34013"/>
          </a:xfrm>
          <a:prstGeom prst="straightConnector1">
            <a:avLst/>
          </a:prstGeom>
          <a:ln w="825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A51761F5-F032-7E93-7E49-106AC77DE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8743" y="2514750"/>
            <a:ext cx="3313564" cy="368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639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43716-C8A4-97A5-F1A6-EBF37B5BE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Nitroglycerin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B0EB9-C6D4-AB92-C313-A8C34D775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Indicated for patients with angina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only be taken by: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Whom it is prescribed / not expired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Patients that are awake and responsive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Systolic blood pressure that is greater than 100 mmHg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Patients who have NOT already taken three doses of Nitroglycerin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Patients who have NOT taken erectile dysfunction meds in last 24 hours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Patients whose chest pain is NOT trauma in origin</a:t>
            </a:r>
          </a:p>
          <a:p>
            <a:pPr lvl="1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64517E1-20FF-0098-33FA-A776BCFB8DA8}"/>
              </a:ext>
            </a:extLst>
          </p:cNvPr>
          <p:cNvCxnSpPr>
            <a:cxnSpLocks/>
          </p:cNvCxnSpPr>
          <p:nvPr/>
        </p:nvCxnSpPr>
        <p:spPr>
          <a:xfrm>
            <a:off x="838200" y="1480477"/>
            <a:ext cx="10515600" cy="0"/>
          </a:xfrm>
          <a:prstGeom prst="straightConnector1">
            <a:avLst/>
          </a:prstGeom>
          <a:ln w="76200" cmpd="sng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3778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74A25-3F21-666B-886C-0417FDDBA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7417"/>
            <a:ext cx="11353800" cy="1390835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Assist with Nitroglycerin Administration: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1260E-061A-7AFF-6039-88B444A27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8252"/>
            <a:ext cx="10515600" cy="5092331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 systolic blood pressure (to be greater 100 mmHg)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 to make sure medication is prescribed to the patient and is not expired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Assist with administering one tablet to the patient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places below tongue and allowed to dissolve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chest pain persists, can administer two additional doses at 5 minute intervals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Document time and dosage of administration for EMS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Recheck vitals at regular 5 minute intervals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Minimize patient’s physical exertion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69CD39D-6F50-FBA3-834B-76BBCF50F8D5}"/>
              </a:ext>
            </a:extLst>
          </p:cNvPr>
          <p:cNvCxnSpPr>
            <a:cxnSpLocks/>
          </p:cNvCxnSpPr>
          <p:nvPr/>
        </p:nvCxnSpPr>
        <p:spPr>
          <a:xfrm>
            <a:off x="838200" y="1344352"/>
            <a:ext cx="10515600" cy="0"/>
          </a:xfrm>
          <a:prstGeom prst="straightConnector1">
            <a:avLst/>
          </a:prstGeom>
          <a:ln w="762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7580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749CD-FC3D-7793-DCE8-69830875D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674" y="646317"/>
            <a:ext cx="6404572" cy="5544776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other action would you recommend to immediately help this patient?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64343B-970F-DDCF-48B1-BBBF893464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291" r="50000"/>
          <a:stretch>
            <a:fillRect/>
          </a:stretch>
        </p:blipFill>
        <p:spPr>
          <a:xfrm>
            <a:off x="7796041" y="495426"/>
            <a:ext cx="3294770" cy="5846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753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F0750-14F3-AC14-3577-243699603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3369"/>
            <a:ext cx="10515600" cy="1325563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Assist with Aspirin Administration: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EDB30-51DA-ED11-CB39-C76CF8DE0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8932"/>
            <a:ext cx="10515600" cy="4963943"/>
          </a:xfr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Confirm the patient is not allergic to aspirin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Confirm the patient is not experiencing GI bleeds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Aspirin: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Adult buffered aspirin (325 mg)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x baby aspirin (81 mg each = 324 mg total)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Instruct patient to chew the aspirin before swallowing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 to provide water  after chewing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Document the time and dosage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Recheck vitals on a regular 5 minute interval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Minimize patient’s physical exertion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8BB28CB-60E0-B3BA-90ED-4590153B8EEB}"/>
              </a:ext>
            </a:extLst>
          </p:cNvPr>
          <p:cNvCxnSpPr>
            <a:cxnSpLocks/>
          </p:cNvCxnSpPr>
          <p:nvPr/>
        </p:nvCxnSpPr>
        <p:spPr>
          <a:xfrm>
            <a:off x="924757" y="1368641"/>
            <a:ext cx="10429043" cy="0"/>
          </a:xfrm>
          <a:prstGeom prst="straightConnector1">
            <a:avLst/>
          </a:prstGeom>
          <a:ln w="762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5825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E167B43-7288-3E90-EB0E-651DAD048A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113" r="17754" b="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6BAD72-8A79-2EFE-99B3-616D78E80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3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choices regarding transportation are appropriate for Herb?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1301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B5143C-30D0-5BF9-AA13-2C1C2080EE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" r="3112" b="1"/>
          <a:stretch>
            <a:fillRect/>
          </a:stretch>
        </p:blipFill>
        <p:spPr>
          <a:xfrm>
            <a:off x="1" y="0"/>
            <a:ext cx="1219199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0B5DE6-3F51-BB07-1417-1A571F586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32" y="147962"/>
            <a:ext cx="6200481" cy="563464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What policies does your mountain have for dealing with a 10 year old dependent?  Or is he capable of being on his own?</a:t>
            </a:r>
          </a:p>
        </p:txBody>
      </p:sp>
    </p:spTree>
    <p:extLst>
      <p:ext uri="{BB962C8B-B14F-4D97-AF65-F5344CB8AC3E}">
        <p14:creationId xmlns:p14="http://schemas.microsoft.com/office/powerpoint/2010/main" val="2432674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920085-336F-E678-2D2A-49E247F53B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983" t="3" r="22171" b="-1"/>
          <a:stretch>
            <a:fillRect/>
          </a:stretch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83A086-7C90-2754-C799-FCE234B4D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1731" y="1004626"/>
            <a:ext cx="4983194" cy="55349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in the season, Herb took his 10 year old grandson, Tim, skiing.</a:t>
            </a:r>
          </a:p>
          <a:p>
            <a:pPr marL="0" indent="0">
              <a:buNone/>
            </a:pPr>
            <a:endParaRPr lang="en-US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had breakfast, </a:t>
            </a:r>
            <a:r>
              <a:rPr lang="en-US" sz="3300">
                <a:latin typeface="Times New Roman" panose="02020603050405020304" pitchFamily="18" charset="0"/>
                <a:cs typeface="Times New Roman" panose="02020603050405020304" pitchFamily="18" charset="0"/>
              </a:rPr>
              <a:t>took his daily 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medications and grabbed Nitroglycerin to carry.</a:t>
            </a:r>
          </a:p>
          <a:p>
            <a:pPr marL="0" indent="0">
              <a:buNone/>
            </a:pPr>
            <a:endParaRPr lang="en-US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Herb had a “minor cardiac event” three months earlier.</a:t>
            </a:r>
          </a:p>
        </p:txBody>
      </p:sp>
    </p:spTree>
    <p:extLst>
      <p:ext uri="{BB962C8B-B14F-4D97-AF65-F5344CB8AC3E}">
        <p14:creationId xmlns:p14="http://schemas.microsoft.com/office/powerpoint/2010/main" val="3875862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2DFCF0-347D-0FED-2BDA-74F6A374FC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43" t="1" r="29630" b="1"/>
          <a:stretch>
            <a:fillRect/>
          </a:stretch>
        </p:blipFill>
        <p:spPr>
          <a:xfrm>
            <a:off x="3603546" y="10"/>
            <a:ext cx="8585405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5DC10-530F-3A6A-E1FF-0104C32A1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139" y="604578"/>
            <a:ext cx="4207716" cy="56488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Tim skis ahead of his grandfather.</a:t>
            </a:r>
          </a:p>
          <a:p>
            <a:pPr marL="0" indent="0">
              <a:buNone/>
            </a:pP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When he turns around, he realizes his grandfather is sitting on the ground holding his chest.</a:t>
            </a:r>
          </a:p>
          <a:p>
            <a:pPr marL="0" indent="0">
              <a:buNone/>
            </a:pP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His grandfather asks him to get Ski Patrol.</a:t>
            </a:r>
          </a:p>
        </p:txBody>
      </p:sp>
    </p:spTree>
    <p:extLst>
      <p:ext uri="{BB962C8B-B14F-4D97-AF65-F5344CB8AC3E}">
        <p14:creationId xmlns:p14="http://schemas.microsoft.com/office/powerpoint/2010/main" val="439416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BEFD069-0A8A-465F-B82C-4BE6E6B9C7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712" t="1" r="33843" b="1"/>
          <a:stretch>
            <a:fillRect/>
          </a:stretch>
        </p:blipFill>
        <p:spPr>
          <a:xfrm>
            <a:off x="1" y="10"/>
            <a:ext cx="6095999" cy="685799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F12B211-068F-25EB-6FEA-E95D152D284D}"/>
              </a:ext>
            </a:extLst>
          </p:cNvPr>
          <p:cNvSpPr txBox="1">
            <a:spLocks/>
          </p:cNvSpPr>
          <p:nvPr/>
        </p:nvSpPr>
        <p:spPr>
          <a:xfrm>
            <a:off x="6409904" y="411047"/>
            <a:ext cx="5465142" cy="60359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72 year old</a:t>
            </a:r>
          </a:p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Hard of hearing</a:t>
            </a:r>
          </a:p>
          <a:p>
            <a:pPr marL="0" indent="0">
              <a:buNone/>
            </a:pP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Signs/Symptoms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Sitting, clutching chest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Difficulty breathing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Numbness in left arm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Tightness in his chest,        “like an elephant sitting on it”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Nauseous and lightheaded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CF9161A-67A3-C6F2-07BB-EB7B7EEE44A7}"/>
              </a:ext>
            </a:extLst>
          </p:cNvPr>
          <p:cNvCxnSpPr>
            <a:cxnSpLocks/>
          </p:cNvCxnSpPr>
          <p:nvPr/>
        </p:nvCxnSpPr>
        <p:spPr>
          <a:xfrm>
            <a:off x="6409904" y="1632119"/>
            <a:ext cx="5209648" cy="0"/>
          </a:xfrm>
          <a:prstGeom prst="straightConnector1">
            <a:avLst/>
          </a:prstGeom>
          <a:ln w="762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330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BF0B27-D4A5-E7DE-296B-5F36B9751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5093542" cy="1719072"/>
          </a:xfrm>
        </p:spPr>
        <p:txBody>
          <a:bodyPr anchor="b">
            <a:normAutofit fontScale="90000"/>
          </a:bodyPr>
          <a:lstStyle/>
          <a:p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During SAMPLE, Herb’s medications are: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8EEC4D-2B6A-C9D4-0A4E-D1A1B7730B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2807208"/>
            <a:ext cx="5465065" cy="3410712"/>
          </a:xfrm>
        </p:spPr>
        <p:txBody>
          <a:bodyPr anchor="t">
            <a:noAutofit/>
          </a:bodyPr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Warfarin (Coumadin)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 dose Aspirin 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Atenolol 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Viagra (Sildenafil)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Nitroglycerin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42EB7F-2C1E-F18C-9743-A188EB2D2A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098" t="20297" r="50000"/>
          <a:stretch>
            <a:fillRect/>
          </a:stretch>
        </p:blipFill>
        <p:spPr>
          <a:xfrm>
            <a:off x="6845260" y="639520"/>
            <a:ext cx="3968089" cy="5577840"/>
          </a:xfrm>
          <a:custGeom>
            <a:avLst/>
            <a:gdLst>
              <a:gd name="csX0" fmla="*/ 0 w 3968089"/>
              <a:gd name="csY0" fmla="*/ 0 h 5577840"/>
              <a:gd name="csX1" fmla="*/ 527189 w 3968089"/>
              <a:gd name="csY1" fmla="*/ 0 h 5577840"/>
              <a:gd name="csX2" fmla="*/ 1133740 w 3968089"/>
              <a:gd name="csY2" fmla="*/ 0 h 5577840"/>
              <a:gd name="csX3" fmla="*/ 1621248 w 3968089"/>
              <a:gd name="csY3" fmla="*/ 0 h 5577840"/>
              <a:gd name="csX4" fmla="*/ 2188118 w 3968089"/>
              <a:gd name="csY4" fmla="*/ 0 h 5577840"/>
              <a:gd name="csX5" fmla="*/ 2794668 w 3968089"/>
              <a:gd name="csY5" fmla="*/ 0 h 5577840"/>
              <a:gd name="csX6" fmla="*/ 3242496 w 3968089"/>
              <a:gd name="csY6" fmla="*/ 0 h 5577840"/>
              <a:gd name="csX7" fmla="*/ 3968089 w 3968089"/>
              <a:gd name="csY7" fmla="*/ 0 h 5577840"/>
              <a:gd name="csX8" fmla="*/ 3968089 w 3968089"/>
              <a:gd name="csY8" fmla="*/ 669341 h 5577840"/>
              <a:gd name="csX9" fmla="*/ 3968089 w 3968089"/>
              <a:gd name="csY9" fmla="*/ 1338682 h 5577840"/>
              <a:gd name="csX10" fmla="*/ 3968089 w 3968089"/>
              <a:gd name="csY10" fmla="*/ 1952244 h 5577840"/>
              <a:gd name="csX11" fmla="*/ 3968089 w 3968089"/>
              <a:gd name="csY11" fmla="*/ 2454250 h 5577840"/>
              <a:gd name="csX12" fmla="*/ 3968089 w 3968089"/>
              <a:gd name="csY12" fmla="*/ 3067812 h 5577840"/>
              <a:gd name="csX13" fmla="*/ 3968089 w 3968089"/>
              <a:gd name="csY13" fmla="*/ 3514039 h 5577840"/>
              <a:gd name="csX14" fmla="*/ 3968089 w 3968089"/>
              <a:gd name="csY14" fmla="*/ 4071823 h 5577840"/>
              <a:gd name="csX15" fmla="*/ 3968089 w 3968089"/>
              <a:gd name="csY15" fmla="*/ 4462272 h 5577840"/>
              <a:gd name="csX16" fmla="*/ 3968089 w 3968089"/>
              <a:gd name="csY16" fmla="*/ 5577840 h 5577840"/>
              <a:gd name="csX17" fmla="*/ 3401219 w 3968089"/>
              <a:gd name="csY17" fmla="*/ 5577840 h 5577840"/>
              <a:gd name="csX18" fmla="*/ 2794668 w 3968089"/>
              <a:gd name="csY18" fmla="*/ 5577840 h 5577840"/>
              <a:gd name="csX19" fmla="*/ 2188118 w 3968089"/>
              <a:gd name="csY19" fmla="*/ 5577840 h 5577840"/>
              <a:gd name="csX20" fmla="*/ 1700610 w 3968089"/>
              <a:gd name="csY20" fmla="*/ 5577840 h 5577840"/>
              <a:gd name="csX21" fmla="*/ 1054378 w 3968089"/>
              <a:gd name="csY21" fmla="*/ 5577840 h 5577840"/>
              <a:gd name="csX22" fmla="*/ 487508 w 3968089"/>
              <a:gd name="csY22" fmla="*/ 5577840 h 5577840"/>
              <a:gd name="csX23" fmla="*/ 0 w 3968089"/>
              <a:gd name="csY23" fmla="*/ 5577840 h 5577840"/>
              <a:gd name="csX24" fmla="*/ 0 w 3968089"/>
              <a:gd name="csY24" fmla="*/ 5020056 h 5577840"/>
              <a:gd name="csX25" fmla="*/ 0 w 3968089"/>
              <a:gd name="csY25" fmla="*/ 4629607 h 5577840"/>
              <a:gd name="csX26" fmla="*/ 0 w 3968089"/>
              <a:gd name="csY26" fmla="*/ 4071823 h 5577840"/>
              <a:gd name="csX27" fmla="*/ 0 w 3968089"/>
              <a:gd name="csY27" fmla="*/ 3402482 h 5577840"/>
              <a:gd name="csX28" fmla="*/ 0 w 3968089"/>
              <a:gd name="csY28" fmla="*/ 2733142 h 5577840"/>
              <a:gd name="csX29" fmla="*/ 0 w 3968089"/>
              <a:gd name="csY29" fmla="*/ 2119579 h 5577840"/>
              <a:gd name="csX30" fmla="*/ 0 w 3968089"/>
              <a:gd name="csY30" fmla="*/ 1617574 h 5577840"/>
              <a:gd name="csX31" fmla="*/ 0 w 3968089"/>
              <a:gd name="csY31" fmla="*/ 1227125 h 5577840"/>
              <a:gd name="csX32" fmla="*/ 0 w 3968089"/>
              <a:gd name="csY32" fmla="*/ 725119 h 5577840"/>
              <a:gd name="csX33" fmla="*/ 0 w 3968089"/>
              <a:gd name="csY33" fmla="*/ 0 h 55778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3968089" h="5577840" fill="none" extrusionOk="0">
                <a:moveTo>
                  <a:pt x="0" y="0"/>
                </a:moveTo>
                <a:cubicBezTo>
                  <a:pt x="141578" y="-41924"/>
                  <a:pt x="289139" y="29464"/>
                  <a:pt x="527189" y="0"/>
                </a:cubicBezTo>
                <a:cubicBezTo>
                  <a:pt x="765239" y="-29464"/>
                  <a:pt x="853636" y="47418"/>
                  <a:pt x="1133740" y="0"/>
                </a:cubicBezTo>
                <a:cubicBezTo>
                  <a:pt x="1413844" y="-47418"/>
                  <a:pt x="1444817" y="53446"/>
                  <a:pt x="1621248" y="0"/>
                </a:cubicBezTo>
                <a:cubicBezTo>
                  <a:pt x="1797679" y="-53446"/>
                  <a:pt x="1998883" y="8770"/>
                  <a:pt x="2188118" y="0"/>
                </a:cubicBezTo>
                <a:cubicBezTo>
                  <a:pt x="2377353" y="-8770"/>
                  <a:pt x="2502457" y="49113"/>
                  <a:pt x="2794668" y="0"/>
                </a:cubicBezTo>
                <a:cubicBezTo>
                  <a:pt x="3086879" y="-49113"/>
                  <a:pt x="3116520" y="42578"/>
                  <a:pt x="3242496" y="0"/>
                </a:cubicBezTo>
                <a:cubicBezTo>
                  <a:pt x="3368472" y="-42578"/>
                  <a:pt x="3622268" y="30182"/>
                  <a:pt x="3968089" y="0"/>
                </a:cubicBezTo>
                <a:cubicBezTo>
                  <a:pt x="4021308" y="196295"/>
                  <a:pt x="3900997" y="449481"/>
                  <a:pt x="3968089" y="669341"/>
                </a:cubicBezTo>
                <a:cubicBezTo>
                  <a:pt x="4035181" y="889201"/>
                  <a:pt x="3908137" y="1189486"/>
                  <a:pt x="3968089" y="1338682"/>
                </a:cubicBezTo>
                <a:cubicBezTo>
                  <a:pt x="4028041" y="1487878"/>
                  <a:pt x="3932216" y="1796756"/>
                  <a:pt x="3968089" y="1952244"/>
                </a:cubicBezTo>
                <a:cubicBezTo>
                  <a:pt x="4003962" y="2107732"/>
                  <a:pt x="3917078" y="2237957"/>
                  <a:pt x="3968089" y="2454250"/>
                </a:cubicBezTo>
                <a:cubicBezTo>
                  <a:pt x="4019100" y="2670543"/>
                  <a:pt x="3936890" y="2943449"/>
                  <a:pt x="3968089" y="3067812"/>
                </a:cubicBezTo>
                <a:cubicBezTo>
                  <a:pt x="3999288" y="3192175"/>
                  <a:pt x="3958362" y="3416746"/>
                  <a:pt x="3968089" y="3514039"/>
                </a:cubicBezTo>
                <a:cubicBezTo>
                  <a:pt x="3977816" y="3611332"/>
                  <a:pt x="3940623" y="3821475"/>
                  <a:pt x="3968089" y="4071823"/>
                </a:cubicBezTo>
                <a:cubicBezTo>
                  <a:pt x="3995555" y="4322171"/>
                  <a:pt x="3938840" y="4273913"/>
                  <a:pt x="3968089" y="4462272"/>
                </a:cubicBezTo>
                <a:cubicBezTo>
                  <a:pt x="3997338" y="4650631"/>
                  <a:pt x="3925394" y="5102289"/>
                  <a:pt x="3968089" y="5577840"/>
                </a:cubicBezTo>
                <a:cubicBezTo>
                  <a:pt x="3843529" y="5615763"/>
                  <a:pt x="3606105" y="5549811"/>
                  <a:pt x="3401219" y="5577840"/>
                </a:cubicBezTo>
                <a:cubicBezTo>
                  <a:pt x="3196333" y="5605869"/>
                  <a:pt x="3049186" y="5534780"/>
                  <a:pt x="2794668" y="5577840"/>
                </a:cubicBezTo>
                <a:cubicBezTo>
                  <a:pt x="2540150" y="5620900"/>
                  <a:pt x="2331500" y="5517002"/>
                  <a:pt x="2188118" y="5577840"/>
                </a:cubicBezTo>
                <a:cubicBezTo>
                  <a:pt x="2044736" y="5638678"/>
                  <a:pt x="1850783" y="5549250"/>
                  <a:pt x="1700610" y="5577840"/>
                </a:cubicBezTo>
                <a:cubicBezTo>
                  <a:pt x="1550437" y="5606430"/>
                  <a:pt x="1293388" y="5557266"/>
                  <a:pt x="1054378" y="5577840"/>
                </a:cubicBezTo>
                <a:cubicBezTo>
                  <a:pt x="815368" y="5598414"/>
                  <a:pt x="662228" y="5539960"/>
                  <a:pt x="487508" y="5577840"/>
                </a:cubicBezTo>
                <a:cubicBezTo>
                  <a:pt x="312788" y="5615720"/>
                  <a:pt x="209041" y="5576885"/>
                  <a:pt x="0" y="5577840"/>
                </a:cubicBezTo>
                <a:cubicBezTo>
                  <a:pt x="-51037" y="5407426"/>
                  <a:pt x="21922" y="5229823"/>
                  <a:pt x="0" y="5020056"/>
                </a:cubicBezTo>
                <a:cubicBezTo>
                  <a:pt x="-21922" y="4810289"/>
                  <a:pt x="40770" y="4721159"/>
                  <a:pt x="0" y="4629607"/>
                </a:cubicBezTo>
                <a:cubicBezTo>
                  <a:pt x="-40770" y="4538055"/>
                  <a:pt x="17362" y="4242247"/>
                  <a:pt x="0" y="4071823"/>
                </a:cubicBezTo>
                <a:cubicBezTo>
                  <a:pt x="-17362" y="3901399"/>
                  <a:pt x="37718" y="3706173"/>
                  <a:pt x="0" y="3402482"/>
                </a:cubicBezTo>
                <a:cubicBezTo>
                  <a:pt x="-37718" y="3098791"/>
                  <a:pt x="17166" y="2875873"/>
                  <a:pt x="0" y="2733142"/>
                </a:cubicBezTo>
                <a:cubicBezTo>
                  <a:pt x="-17166" y="2590411"/>
                  <a:pt x="21495" y="2301107"/>
                  <a:pt x="0" y="2119579"/>
                </a:cubicBezTo>
                <a:cubicBezTo>
                  <a:pt x="-21495" y="1938051"/>
                  <a:pt x="48276" y="1757266"/>
                  <a:pt x="0" y="1617574"/>
                </a:cubicBezTo>
                <a:cubicBezTo>
                  <a:pt x="-48276" y="1477882"/>
                  <a:pt x="21239" y="1315360"/>
                  <a:pt x="0" y="1227125"/>
                </a:cubicBezTo>
                <a:cubicBezTo>
                  <a:pt x="-21239" y="1138890"/>
                  <a:pt x="25587" y="915244"/>
                  <a:pt x="0" y="725119"/>
                </a:cubicBezTo>
                <a:cubicBezTo>
                  <a:pt x="-25587" y="534994"/>
                  <a:pt x="80111" y="354153"/>
                  <a:pt x="0" y="0"/>
                </a:cubicBezTo>
                <a:close/>
              </a:path>
              <a:path w="3968089" h="5577840" stroke="0" extrusionOk="0">
                <a:moveTo>
                  <a:pt x="0" y="0"/>
                </a:moveTo>
                <a:cubicBezTo>
                  <a:pt x="147987" y="-22483"/>
                  <a:pt x="340020" y="35232"/>
                  <a:pt x="527189" y="0"/>
                </a:cubicBezTo>
                <a:cubicBezTo>
                  <a:pt x="714358" y="-35232"/>
                  <a:pt x="881687" y="8168"/>
                  <a:pt x="975016" y="0"/>
                </a:cubicBezTo>
                <a:cubicBezTo>
                  <a:pt x="1068345" y="-8168"/>
                  <a:pt x="1405145" y="71081"/>
                  <a:pt x="1621248" y="0"/>
                </a:cubicBezTo>
                <a:cubicBezTo>
                  <a:pt x="1837351" y="-71081"/>
                  <a:pt x="1970401" y="61683"/>
                  <a:pt x="2148437" y="0"/>
                </a:cubicBezTo>
                <a:cubicBezTo>
                  <a:pt x="2326473" y="-61683"/>
                  <a:pt x="2565283" y="16802"/>
                  <a:pt x="2675626" y="0"/>
                </a:cubicBezTo>
                <a:cubicBezTo>
                  <a:pt x="2785969" y="-16802"/>
                  <a:pt x="3115716" y="51213"/>
                  <a:pt x="3321857" y="0"/>
                </a:cubicBezTo>
                <a:cubicBezTo>
                  <a:pt x="3527998" y="-51213"/>
                  <a:pt x="3730026" y="16509"/>
                  <a:pt x="3968089" y="0"/>
                </a:cubicBezTo>
                <a:cubicBezTo>
                  <a:pt x="4039086" y="170858"/>
                  <a:pt x="3918572" y="520747"/>
                  <a:pt x="3968089" y="669341"/>
                </a:cubicBezTo>
                <a:cubicBezTo>
                  <a:pt x="4017606" y="817935"/>
                  <a:pt x="3953188" y="899738"/>
                  <a:pt x="3968089" y="1115568"/>
                </a:cubicBezTo>
                <a:cubicBezTo>
                  <a:pt x="3982990" y="1331398"/>
                  <a:pt x="3940105" y="1442278"/>
                  <a:pt x="3968089" y="1561795"/>
                </a:cubicBezTo>
                <a:cubicBezTo>
                  <a:pt x="3996073" y="1681312"/>
                  <a:pt x="3917744" y="1952500"/>
                  <a:pt x="3968089" y="2119579"/>
                </a:cubicBezTo>
                <a:cubicBezTo>
                  <a:pt x="4018434" y="2286658"/>
                  <a:pt x="3900157" y="2503783"/>
                  <a:pt x="3968089" y="2733142"/>
                </a:cubicBezTo>
                <a:cubicBezTo>
                  <a:pt x="4036021" y="2962501"/>
                  <a:pt x="3950950" y="3011001"/>
                  <a:pt x="3968089" y="3123590"/>
                </a:cubicBezTo>
                <a:cubicBezTo>
                  <a:pt x="3985228" y="3236179"/>
                  <a:pt x="3959611" y="3475374"/>
                  <a:pt x="3968089" y="3681374"/>
                </a:cubicBezTo>
                <a:cubicBezTo>
                  <a:pt x="3976567" y="3887374"/>
                  <a:pt x="3958868" y="4091790"/>
                  <a:pt x="3968089" y="4239158"/>
                </a:cubicBezTo>
                <a:cubicBezTo>
                  <a:pt x="3977310" y="4386526"/>
                  <a:pt x="3911870" y="4575439"/>
                  <a:pt x="3968089" y="4796942"/>
                </a:cubicBezTo>
                <a:cubicBezTo>
                  <a:pt x="4024308" y="5018445"/>
                  <a:pt x="3918854" y="5262524"/>
                  <a:pt x="3968089" y="5577840"/>
                </a:cubicBezTo>
                <a:cubicBezTo>
                  <a:pt x="3796277" y="5594400"/>
                  <a:pt x="3593044" y="5508498"/>
                  <a:pt x="3361538" y="5577840"/>
                </a:cubicBezTo>
                <a:cubicBezTo>
                  <a:pt x="3130032" y="5647182"/>
                  <a:pt x="3070762" y="5542104"/>
                  <a:pt x="2913711" y="5577840"/>
                </a:cubicBezTo>
                <a:cubicBezTo>
                  <a:pt x="2756660" y="5613576"/>
                  <a:pt x="2618843" y="5548469"/>
                  <a:pt x="2426203" y="5577840"/>
                </a:cubicBezTo>
                <a:cubicBezTo>
                  <a:pt x="2233563" y="5607211"/>
                  <a:pt x="1994522" y="5551898"/>
                  <a:pt x="1779971" y="5577840"/>
                </a:cubicBezTo>
                <a:cubicBezTo>
                  <a:pt x="1565420" y="5603782"/>
                  <a:pt x="1453534" y="5540267"/>
                  <a:pt x="1213101" y="5577840"/>
                </a:cubicBezTo>
                <a:cubicBezTo>
                  <a:pt x="972668" y="5615413"/>
                  <a:pt x="941240" y="5556535"/>
                  <a:pt x="725593" y="5577840"/>
                </a:cubicBezTo>
                <a:cubicBezTo>
                  <a:pt x="509946" y="5599145"/>
                  <a:pt x="188200" y="5517609"/>
                  <a:pt x="0" y="5577840"/>
                </a:cubicBezTo>
                <a:cubicBezTo>
                  <a:pt x="-9696" y="5446112"/>
                  <a:pt x="37817" y="5306076"/>
                  <a:pt x="0" y="5187391"/>
                </a:cubicBezTo>
                <a:cubicBezTo>
                  <a:pt x="-37817" y="5068706"/>
                  <a:pt x="41030" y="4943848"/>
                  <a:pt x="0" y="4796942"/>
                </a:cubicBezTo>
                <a:cubicBezTo>
                  <a:pt x="-41030" y="4650036"/>
                  <a:pt x="42807" y="4341081"/>
                  <a:pt x="0" y="4183380"/>
                </a:cubicBezTo>
                <a:cubicBezTo>
                  <a:pt x="-42807" y="4025679"/>
                  <a:pt x="17065" y="3917978"/>
                  <a:pt x="0" y="3737153"/>
                </a:cubicBezTo>
                <a:cubicBezTo>
                  <a:pt x="-17065" y="3556328"/>
                  <a:pt x="20120" y="3226055"/>
                  <a:pt x="0" y="3067812"/>
                </a:cubicBezTo>
                <a:cubicBezTo>
                  <a:pt x="-20120" y="2909569"/>
                  <a:pt x="16913" y="2764557"/>
                  <a:pt x="0" y="2565806"/>
                </a:cubicBezTo>
                <a:cubicBezTo>
                  <a:pt x="-16913" y="2367055"/>
                  <a:pt x="28489" y="2279368"/>
                  <a:pt x="0" y="2175358"/>
                </a:cubicBezTo>
                <a:cubicBezTo>
                  <a:pt x="-28489" y="2071348"/>
                  <a:pt x="27974" y="1839334"/>
                  <a:pt x="0" y="1561795"/>
                </a:cubicBezTo>
                <a:cubicBezTo>
                  <a:pt x="-27974" y="1284256"/>
                  <a:pt x="7431" y="1290386"/>
                  <a:pt x="0" y="1115568"/>
                </a:cubicBezTo>
                <a:cubicBezTo>
                  <a:pt x="-7431" y="940750"/>
                  <a:pt x="69946" y="733576"/>
                  <a:pt x="0" y="502006"/>
                </a:cubicBezTo>
                <a:cubicBezTo>
                  <a:pt x="-69946" y="270436"/>
                  <a:pt x="12766" y="230743"/>
                  <a:pt x="0" y="0"/>
                </a:cubicBezTo>
                <a:close/>
              </a:path>
            </a:pathLst>
          </a:custGeom>
          <a:ln w="12700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CFE58A6-821F-CAE3-F03E-5A3FDC365ACD}"/>
              </a:ext>
            </a:extLst>
          </p:cNvPr>
          <p:cNvCxnSpPr>
            <a:cxnSpLocks/>
          </p:cNvCxnSpPr>
          <p:nvPr/>
        </p:nvCxnSpPr>
        <p:spPr>
          <a:xfrm>
            <a:off x="643278" y="2573756"/>
            <a:ext cx="5452722" cy="0"/>
          </a:xfrm>
          <a:prstGeom prst="straightConnector1">
            <a:avLst/>
          </a:prstGeom>
          <a:ln w="762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1621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852FFD-6650-87F5-77AD-7841EB9264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019" t="9757" r="9373" b="14601"/>
          <a:stretch>
            <a:fillRect/>
          </a:stretch>
        </p:blipFill>
        <p:spPr>
          <a:xfrm>
            <a:off x="0" y="1670573"/>
            <a:ext cx="9669642" cy="518742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67EC25-E648-E05F-9CC9-6A6205261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208" y="50297"/>
            <a:ext cx="6102956" cy="1899912"/>
          </a:xfrm>
        </p:spPr>
        <p:txBody>
          <a:bodyPr>
            <a:normAutofit/>
          </a:bodyPr>
          <a:lstStyle/>
          <a:p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Polypharmacy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6CFE9-5BCC-7197-E3E7-997C29BA81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7637" y="265373"/>
            <a:ext cx="4911841" cy="6444776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simultaneous use of several medications in combination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 among older patients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dangerous because the effects of the combination can be unpredictable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different providers prescribing medications without communication amongst each other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5D27D8B-167B-E264-1DB6-2890480E9DD6}"/>
              </a:ext>
            </a:extLst>
          </p:cNvPr>
          <p:cNvCxnSpPr>
            <a:cxnSpLocks/>
          </p:cNvCxnSpPr>
          <p:nvPr/>
        </p:nvCxnSpPr>
        <p:spPr>
          <a:xfrm>
            <a:off x="515208" y="1480477"/>
            <a:ext cx="6432429" cy="0"/>
          </a:xfrm>
          <a:prstGeom prst="straightConnector1">
            <a:avLst/>
          </a:prstGeom>
          <a:ln w="762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797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9945C-A904-A740-9E65-B5BBC9D2D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6040" y="834029"/>
            <a:ext cx="6097760" cy="5342933"/>
          </a:xfrm>
        </p:spPr>
        <p:txBody>
          <a:bodyPr>
            <a:normAutofit/>
          </a:bodyPr>
          <a:lstStyle/>
          <a:p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you know what the purpose is of each medication?</a:t>
            </a:r>
          </a:p>
          <a:p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you know how it works in the body?</a:t>
            </a:r>
          </a:p>
          <a:p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could you find out this information?</a:t>
            </a:r>
          </a:p>
          <a:p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resources are available to gain knowledge about medications if you are unfamiliar?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601B09-41B5-7CFC-6CF0-6E24620018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098" t="20297" r="50000"/>
          <a:stretch>
            <a:fillRect/>
          </a:stretch>
        </p:blipFill>
        <p:spPr>
          <a:xfrm>
            <a:off x="681061" y="599123"/>
            <a:ext cx="3968089" cy="5577840"/>
          </a:xfrm>
          <a:custGeom>
            <a:avLst/>
            <a:gdLst>
              <a:gd name="csX0" fmla="*/ 0 w 3968089"/>
              <a:gd name="csY0" fmla="*/ 0 h 5577840"/>
              <a:gd name="csX1" fmla="*/ 527189 w 3968089"/>
              <a:gd name="csY1" fmla="*/ 0 h 5577840"/>
              <a:gd name="csX2" fmla="*/ 1133740 w 3968089"/>
              <a:gd name="csY2" fmla="*/ 0 h 5577840"/>
              <a:gd name="csX3" fmla="*/ 1621248 w 3968089"/>
              <a:gd name="csY3" fmla="*/ 0 h 5577840"/>
              <a:gd name="csX4" fmla="*/ 2188118 w 3968089"/>
              <a:gd name="csY4" fmla="*/ 0 h 5577840"/>
              <a:gd name="csX5" fmla="*/ 2794668 w 3968089"/>
              <a:gd name="csY5" fmla="*/ 0 h 5577840"/>
              <a:gd name="csX6" fmla="*/ 3242496 w 3968089"/>
              <a:gd name="csY6" fmla="*/ 0 h 5577840"/>
              <a:gd name="csX7" fmla="*/ 3968089 w 3968089"/>
              <a:gd name="csY7" fmla="*/ 0 h 5577840"/>
              <a:gd name="csX8" fmla="*/ 3968089 w 3968089"/>
              <a:gd name="csY8" fmla="*/ 669341 h 5577840"/>
              <a:gd name="csX9" fmla="*/ 3968089 w 3968089"/>
              <a:gd name="csY9" fmla="*/ 1338682 h 5577840"/>
              <a:gd name="csX10" fmla="*/ 3968089 w 3968089"/>
              <a:gd name="csY10" fmla="*/ 1952244 h 5577840"/>
              <a:gd name="csX11" fmla="*/ 3968089 w 3968089"/>
              <a:gd name="csY11" fmla="*/ 2454250 h 5577840"/>
              <a:gd name="csX12" fmla="*/ 3968089 w 3968089"/>
              <a:gd name="csY12" fmla="*/ 3067812 h 5577840"/>
              <a:gd name="csX13" fmla="*/ 3968089 w 3968089"/>
              <a:gd name="csY13" fmla="*/ 3514039 h 5577840"/>
              <a:gd name="csX14" fmla="*/ 3968089 w 3968089"/>
              <a:gd name="csY14" fmla="*/ 4071823 h 5577840"/>
              <a:gd name="csX15" fmla="*/ 3968089 w 3968089"/>
              <a:gd name="csY15" fmla="*/ 4462272 h 5577840"/>
              <a:gd name="csX16" fmla="*/ 3968089 w 3968089"/>
              <a:gd name="csY16" fmla="*/ 5577840 h 5577840"/>
              <a:gd name="csX17" fmla="*/ 3401219 w 3968089"/>
              <a:gd name="csY17" fmla="*/ 5577840 h 5577840"/>
              <a:gd name="csX18" fmla="*/ 2794668 w 3968089"/>
              <a:gd name="csY18" fmla="*/ 5577840 h 5577840"/>
              <a:gd name="csX19" fmla="*/ 2188118 w 3968089"/>
              <a:gd name="csY19" fmla="*/ 5577840 h 5577840"/>
              <a:gd name="csX20" fmla="*/ 1700610 w 3968089"/>
              <a:gd name="csY20" fmla="*/ 5577840 h 5577840"/>
              <a:gd name="csX21" fmla="*/ 1054378 w 3968089"/>
              <a:gd name="csY21" fmla="*/ 5577840 h 5577840"/>
              <a:gd name="csX22" fmla="*/ 487508 w 3968089"/>
              <a:gd name="csY22" fmla="*/ 5577840 h 5577840"/>
              <a:gd name="csX23" fmla="*/ 0 w 3968089"/>
              <a:gd name="csY23" fmla="*/ 5577840 h 5577840"/>
              <a:gd name="csX24" fmla="*/ 0 w 3968089"/>
              <a:gd name="csY24" fmla="*/ 5020056 h 5577840"/>
              <a:gd name="csX25" fmla="*/ 0 w 3968089"/>
              <a:gd name="csY25" fmla="*/ 4629607 h 5577840"/>
              <a:gd name="csX26" fmla="*/ 0 w 3968089"/>
              <a:gd name="csY26" fmla="*/ 4071823 h 5577840"/>
              <a:gd name="csX27" fmla="*/ 0 w 3968089"/>
              <a:gd name="csY27" fmla="*/ 3402482 h 5577840"/>
              <a:gd name="csX28" fmla="*/ 0 w 3968089"/>
              <a:gd name="csY28" fmla="*/ 2733142 h 5577840"/>
              <a:gd name="csX29" fmla="*/ 0 w 3968089"/>
              <a:gd name="csY29" fmla="*/ 2119579 h 5577840"/>
              <a:gd name="csX30" fmla="*/ 0 w 3968089"/>
              <a:gd name="csY30" fmla="*/ 1617574 h 5577840"/>
              <a:gd name="csX31" fmla="*/ 0 w 3968089"/>
              <a:gd name="csY31" fmla="*/ 1227125 h 5577840"/>
              <a:gd name="csX32" fmla="*/ 0 w 3968089"/>
              <a:gd name="csY32" fmla="*/ 725119 h 5577840"/>
              <a:gd name="csX33" fmla="*/ 0 w 3968089"/>
              <a:gd name="csY33" fmla="*/ 0 h 55778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3968089" h="5577840" fill="none" extrusionOk="0">
                <a:moveTo>
                  <a:pt x="0" y="0"/>
                </a:moveTo>
                <a:cubicBezTo>
                  <a:pt x="141578" y="-41924"/>
                  <a:pt x="289139" y="29464"/>
                  <a:pt x="527189" y="0"/>
                </a:cubicBezTo>
                <a:cubicBezTo>
                  <a:pt x="765239" y="-29464"/>
                  <a:pt x="853636" y="47418"/>
                  <a:pt x="1133740" y="0"/>
                </a:cubicBezTo>
                <a:cubicBezTo>
                  <a:pt x="1413844" y="-47418"/>
                  <a:pt x="1444817" y="53446"/>
                  <a:pt x="1621248" y="0"/>
                </a:cubicBezTo>
                <a:cubicBezTo>
                  <a:pt x="1797679" y="-53446"/>
                  <a:pt x="1998883" y="8770"/>
                  <a:pt x="2188118" y="0"/>
                </a:cubicBezTo>
                <a:cubicBezTo>
                  <a:pt x="2377353" y="-8770"/>
                  <a:pt x="2502457" y="49113"/>
                  <a:pt x="2794668" y="0"/>
                </a:cubicBezTo>
                <a:cubicBezTo>
                  <a:pt x="3086879" y="-49113"/>
                  <a:pt x="3116520" y="42578"/>
                  <a:pt x="3242496" y="0"/>
                </a:cubicBezTo>
                <a:cubicBezTo>
                  <a:pt x="3368472" y="-42578"/>
                  <a:pt x="3622268" y="30182"/>
                  <a:pt x="3968089" y="0"/>
                </a:cubicBezTo>
                <a:cubicBezTo>
                  <a:pt x="4021308" y="196295"/>
                  <a:pt x="3900997" y="449481"/>
                  <a:pt x="3968089" y="669341"/>
                </a:cubicBezTo>
                <a:cubicBezTo>
                  <a:pt x="4035181" y="889201"/>
                  <a:pt x="3908137" y="1189486"/>
                  <a:pt x="3968089" y="1338682"/>
                </a:cubicBezTo>
                <a:cubicBezTo>
                  <a:pt x="4028041" y="1487878"/>
                  <a:pt x="3932216" y="1796756"/>
                  <a:pt x="3968089" y="1952244"/>
                </a:cubicBezTo>
                <a:cubicBezTo>
                  <a:pt x="4003962" y="2107732"/>
                  <a:pt x="3917078" y="2237957"/>
                  <a:pt x="3968089" y="2454250"/>
                </a:cubicBezTo>
                <a:cubicBezTo>
                  <a:pt x="4019100" y="2670543"/>
                  <a:pt x="3936890" y="2943449"/>
                  <a:pt x="3968089" y="3067812"/>
                </a:cubicBezTo>
                <a:cubicBezTo>
                  <a:pt x="3999288" y="3192175"/>
                  <a:pt x="3958362" y="3416746"/>
                  <a:pt x="3968089" y="3514039"/>
                </a:cubicBezTo>
                <a:cubicBezTo>
                  <a:pt x="3977816" y="3611332"/>
                  <a:pt x="3940623" y="3821475"/>
                  <a:pt x="3968089" y="4071823"/>
                </a:cubicBezTo>
                <a:cubicBezTo>
                  <a:pt x="3995555" y="4322171"/>
                  <a:pt x="3938840" y="4273913"/>
                  <a:pt x="3968089" y="4462272"/>
                </a:cubicBezTo>
                <a:cubicBezTo>
                  <a:pt x="3997338" y="4650631"/>
                  <a:pt x="3925394" y="5102289"/>
                  <a:pt x="3968089" y="5577840"/>
                </a:cubicBezTo>
                <a:cubicBezTo>
                  <a:pt x="3843529" y="5615763"/>
                  <a:pt x="3606105" y="5549811"/>
                  <a:pt x="3401219" y="5577840"/>
                </a:cubicBezTo>
                <a:cubicBezTo>
                  <a:pt x="3196333" y="5605869"/>
                  <a:pt x="3049186" y="5534780"/>
                  <a:pt x="2794668" y="5577840"/>
                </a:cubicBezTo>
                <a:cubicBezTo>
                  <a:pt x="2540150" y="5620900"/>
                  <a:pt x="2331500" y="5517002"/>
                  <a:pt x="2188118" y="5577840"/>
                </a:cubicBezTo>
                <a:cubicBezTo>
                  <a:pt x="2044736" y="5638678"/>
                  <a:pt x="1850783" y="5549250"/>
                  <a:pt x="1700610" y="5577840"/>
                </a:cubicBezTo>
                <a:cubicBezTo>
                  <a:pt x="1550437" y="5606430"/>
                  <a:pt x="1293388" y="5557266"/>
                  <a:pt x="1054378" y="5577840"/>
                </a:cubicBezTo>
                <a:cubicBezTo>
                  <a:pt x="815368" y="5598414"/>
                  <a:pt x="662228" y="5539960"/>
                  <a:pt x="487508" y="5577840"/>
                </a:cubicBezTo>
                <a:cubicBezTo>
                  <a:pt x="312788" y="5615720"/>
                  <a:pt x="209041" y="5576885"/>
                  <a:pt x="0" y="5577840"/>
                </a:cubicBezTo>
                <a:cubicBezTo>
                  <a:pt x="-51037" y="5407426"/>
                  <a:pt x="21922" y="5229823"/>
                  <a:pt x="0" y="5020056"/>
                </a:cubicBezTo>
                <a:cubicBezTo>
                  <a:pt x="-21922" y="4810289"/>
                  <a:pt x="40770" y="4721159"/>
                  <a:pt x="0" y="4629607"/>
                </a:cubicBezTo>
                <a:cubicBezTo>
                  <a:pt x="-40770" y="4538055"/>
                  <a:pt x="17362" y="4242247"/>
                  <a:pt x="0" y="4071823"/>
                </a:cubicBezTo>
                <a:cubicBezTo>
                  <a:pt x="-17362" y="3901399"/>
                  <a:pt x="37718" y="3706173"/>
                  <a:pt x="0" y="3402482"/>
                </a:cubicBezTo>
                <a:cubicBezTo>
                  <a:pt x="-37718" y="3098791"/>
                  <a:pt x="17166" y="2875873"/>
                  <a:pt x="0" y="2733142"/>
                </a:cubicBezTo>
                <a:cubicBezTo>
                  <a:pt x="-17166" y="2590411"/>
                  <a:pt x="21495" y="2301107"/>
                  <a:pt x="0" y="2119579"/>
                </a:cubicBezTo>
                <a:cubicBezTo>
                  <a:pt x="-21495" y="1938051"/>
                  <a:pt x="48276" y="1757266"/>
                  <a:pt x="0" y="1617574"/>
                </a:cubicBezTo>
                <a:cubicBezTo>
                  <a:pt x="-48276" y="1477882"/>
                  <a:pt x="21239" y="1315360"/>
                  <a:pt x="0" y="1227125"/>
                </a:cubicBezTo>
                <a:cubicBezTo>
                  <a:pt x="-21239" y="1138890"/>
                  <a:pt x="25587" y="915244"/>
                  <a:pt x="0" y="725119"/>
                </a:cubicBezTo>
                <a:cubicBezTo>
                  <a:pt x="-25587" y="534994"/>
                  <a:pt x="80111" y="354153"/>
                  <a:pt x="0" y="0"/>
                </a:cubicBezTo>
                <a:close/>
              </a:path>
              <a:path w="3968089" h="5577840" stroke="0" extrusionOk="0">
                <a:moveTo>
                  <a:pt x="0" y="0"/>
                </a:moveTo>
                <a:cubicBezTo>
                  <a:pt x="147987" y="-22483"/>
                  <a:pt x="340020" y="35232"/>
                  <a:pt x="527189" y="0"/>
                </a:cubicBezTo>
                <a:cubicBezTo>
                  <a:pt x="714358" y="-35232"/>
                  <a:pt x="881687" y="8168"/>
                  <a:pt x="975016" y="0"/>
                </a:cubicBezTo>
                <a:cubicBezTo>
                  <a:pt x="1068345" y="-8168"/>
                  <a:pt x="1405145" y="71081"/>
                  <a:pt x="1621248" y="0"/>
                </a:cubicBezTo>
                <a:cubicBezTo>
                  <a:pt x="1837351" y="-71081"/>
                  <a:pt x="1970401" y="61683"/>
                  <a:pt x="2148437" y="0"/>
                </a:cubicBezTo>
                <a:cubicBezTo>
                  <a:pt x="2326473" y="-61683"/>
                  <a:pt x="2565283" y="16802"/>
                  <a:pt x="2675626" y="0"/>
                </a:cubicBezTo>
                <a:cubicBezTo>
                  <a:pt x="2785969" y="-16802"/>
                  <a:pt x="3115716" y="51213"/>
                  <a:pt x="3321857" y="0"/>
                </a:cubicBezTo>
                <a:cubicBezTo>
                  <a:pt x="3527998" y="-51213"/>
                  <a:pt x="3730026" y="16509"/>
                  <a:pt x="3968089" y="0"/>
                </a:cubicBezTo>
                <a:cubicBezTo>
                  <a:pt x="4039086" y="170858"/>
                  <a:pt x="3918572" y="520747"/>
                  <a:pt x="3968089" y="669341"/>
                </a:cubicBezTo>
                <a:cubicBezTo>
                  <a:pt x="4017606" y="817935"/>
                  <a:pt x="3953188" y="899738"/>
                  <a:pt x="3968089" y="1115568"/>
                </a:cubicBezTo>
                <a:cubicBezTo>
                  <a:pt x="3982990" y="1331398"/>
                  <a:pt x="3940105" y="1442278"/>
                  <a:pt x="3968089" y="1561795"/>
                </a:cubicBezTo>
                <a:cubicBezTo>
                  <a:pt x="3996073" y="1681312"/>
                  <a:pt x="3917744" y="1952500"/>
                  <a:pt x="3968089" y="2119579"/>
                </a:cubicBezTo>
                <a:cubicBezTo>
                  <a:pt x="4018434" y="2286658"/>
                  <a:pt x="3900157" y="2503783"/>
                  <a:pt x="3968089" y="2733142"/>
                </a:cubicBezTo>
                <a:cubicBezTo>
                  <a:pt x="4036021" y="2962501"/>
                  <a:pt x="3950950" y="3011001"/>
                  <a:pt x="3968089" y="3123590"/>
                </a:cubicBezTo>
                <a:cubicBezTo>
                  <a:pt x="3985228" y="3236179"/>
                  <a:pt x="3959611" y="3475374"/>
                  <a:pt x="3968089" y="3681374"/>
                </a:cubicBezTo>
                <a:cubicBezTo>
                  <a:pt x="3976567" y="3887374"/>
                  <a:pt x="3958868" y="4091790"/>
                  <a:pt x="3968089" y="4239158"/>
                </a:cubicBezTo>
                <a:cubicBezTo>
                  <a:pt x="3977310" y="4386526"/>
                  <a:pt x="3911870" y="4575439"/>
                  <a:pt x="3968089" y="4796942"/>
                </a:cubicBezTo>
                <a:cubicBezTo>
                  <a:pt x="4024308" y="5018445"/>
                  <a:pt x="3918854" y="5262524"/>
                  <a:pt x="3968089" y="5577840"/>
                </a:cubicBezTo>
                <a:cubicBezTo>
                  <a:pt x="3796277" y="5594400"/>
                  <a:pt x="3593044" y="5508498"/>
                  <a:pt x="3361538" y="5577840"/>
                </a:cubicBezTo>
                <a:cubicBezTo>
                  <a:pt x="3130032" y="5647182"/>
                  <a:pt x="3070762" y="5542104"/>
                  <a:pt x="2913711" y="5577840"/>
                </a:cubicBezTo>
                <a:cubicBezTo>
                  <a:pt x="2756660" y="5613576"/>
                  <a:pt x="2618843" y="5548469"/>
                  <a:pt x="2426203" y="5577840"/>
                </a:cubicBezTo>
                <a:cubicBezTo>
                  <a:pt x="2233563" y="5607211"/>
                  <a:pt x="1994522" y="5551898"/>
                  <a:pt x="1779971" y="5577840"/>
                </a:cubicBezTo>
                <a:cubicBezTo>
                  <a:pt x="1565420" y="5603782"/>
                  <a:pt x="1453534" y="5540267"/>
                  <a:pt x="1213101" y="5577840"/>
                </a:cubicBezTo>
                <a:cubicBezTo>
                  <a:pt x="972668" y="5615413"/>
                  <a:pt x="941240" y="5556535"/>
                  <a:pt x="725593" y="5577840"/>
                </a:cubicBezTo>
                <a:cubicBezTo>
                  <a:pt x="509946" y="5599145"/>
                  <a:pt x="188200" y="5517609"/>
                  <a:pt x="0" y="5577840"/>
                </a:cubicBezTo>
                <a:cubicBezTo>
                  <a:pt x="-9696" y="5446112"/>
                  <a:pt x="37817" y="5306076"/>
                  <a:pt x="0" y="5187391"/>
                </a:cubicBezTo>
                <a:cubicBezTo>
                  <a:pt x="-37817" y="5068706"/>
                  <a:pt x="41030" y="4943848"/>
                  <a:pt x="0" y="4796942"/>
                </a:cubicBezTo>
                <a:cubicBezTo>
                  <a:pt x="-41030" y="4650036"/>
                  <a:pt x="42807" y="4341081"/>
                  <a:pt x="0" y="4183380"/>
                </a:cubicBezTo>
                <a:cubicBezTo>
                  <a:pt x="-42807" y="4025679"/>
                  <a:pt x="17065" y="3917978"/>
                  <a:pt x="0" y="3737153"/>
                </a:cubicBezTo>
                <a:cubicBezTo>
                  <a:pt x="-17065" y="3556328"/>
                  <a:pt x="20120" y="3226055"/>
                  <a:pt x="0" y="3067812"/>
                </a:cubicBezTo>
                <a:cubicBezTo>
                  <a:pt x="-20120" y="2909569"/>
                  <a:pt x="16913" y="2764557"/>
                  <a:pt x="0" y="2565806"/>
                </a:cubicBezTo>
                <a:cubicBezTo>
                  <a:pt x="-16913" y="2367055"/>
                  <a:pt x="28489" y="2279368"/>
                  <a:pt x="0" y="2175358"/>
                </a:cubicBezTo>
                <a:cubicBezTo>
                  <a:pt x="-28489" y="2071348"/>
                  <a:pt x="27974" y="1839334"/>
                  <a:pt x="0" y="1561795"/>
                </a:cubicBezTo>
                <a:cubicBezTo>
                  <a:pt x="-27974" y="1284256"/>
                  <a:pt x="7431" y="1290386"/>
                  <a:pt x="0" y="1115568"/>
                </a:cubicBezTo>
                <a:cubicBezTo>
                  <a:pt x="-7431" y="940750"/>
                  <a:pt x="69946" y="733576"/>
                  <a:pt x="0" y="502006"/>
                </a:cubicBezTo>
                <a:cubicBezTo>
                  <a:pt x="-69946" y="270436"/>
                  <a:pt x="12766" y="230743"/>
                  <a:pt x="0" y="0"/>
                </a:cubicBezTo>
                <a:close/>
              </a:path>
            </a:pathLst>
          </a:custGeom>
          <a:ln w="12700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160604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4B7838E-B4DE-E90B-B19B-90BC5D32E27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779604"/>
            <a:ext cx="5096850" cy="53973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Warfarin (Coumadin)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 dose Aspirin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Atenolol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Viagra (Sildenafil)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Nitroglycerin (as needed)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5F4185-B6D7-DEE5-F09C-5F4E77C8B81B}"/>
              </a:ext>
            </a:extLst>
          </p:cNvPr>
          <p:cNvSpPr/>
          <p:nvPr/>
        </p:nvSpPr>
        <p:spPr>
          <a:xfrm>
            <a:off x="677250" y="465248"/>
            <a:ext cx="10828196" cy="1068812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8AD5B2E-77D2-8685-B728-E4C33905A255}"/>
              </a:ext>
            </a:extLst>
          </p:cNvPr>
          <p:cNvSpPr/>
          <p:nvPr/>
        </p:nvSpPr>
        <p:spPr>
          <a:xfrm>
            <a:off x="677250" y="1534060"/>
            <a:ext cx="10828196" cy="1068812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E89D92-E2F6-BEC3-709B-6591D2B10235}"/>
              </a:ext>
            </a:extLst>
          </p:cNvPr>
          <p:cNvSpPr/>
          <p:nvPr/>
        </p:nvSpPr>
        <p:spPr>
          <a:xfrm>
            <a:off x="677250" y="2602872"/>
            <a:ext cx="10828196" cy="1068812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02EE284-D30F-6824-4189-5B05AAD54CB4}"/>
              </a:ext>
            </a:extLst>
          </p:cNvPr>
          <p:cNvSpPr/>
          <p:nvPr/>
        </p:nvSpPr>
        <p:spPr>
          <a:xfrm>
            <a:off x="677250" y="3671684"/>
            <a:ext cx="10828196" cy="1068812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F97ED95-D309-249C-E3C8-92F45CD1F76F}"/>
              </a:ext>
            </a:extLst>
          </p:cNvPr>
          <p:cNvSpPr/>
          <p:nvPr/>
        </p:nvSpPr>
        <p:spPr>
          <a:xfrm>
            <a:off x="677250" y="4740496"/>
            <a:ext cx="10828196" cy="1068812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DBF5D7E-5AA9-14B9-2C4E-5E30105205A2}"/>
              </a:ext>
            </a:extLst>
          </p:cNvPr>
          <p:cNvSpPr txBox="1"/>
          <p:nvPr/>
        </p:nvSpPr>
        <p:spPr>
          <a:xfrm>
            <a:off x="5670990" y="661926"/>
            <a:ext cx="40328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thinner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D2AB104-18C9-2F16-6F4D-F7778B694BB0}"/>
              </a:ext>
            </a:extLst>
          </p:cNvPr>
          <p:cNvSpPr txBox="1"/>
          <p:nvPr/>
        </p:nvSpPr>
        <p:spPr>
          <a:xfrm>
            <a:off x="5670990" y="1778191"/>
            <a:ext cx="56828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(81 mg) OTC Blood thinner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A05B5B7-0F4F-FD50-EFF7-564C7A3BDF74}"/>
              </a:ext>
            </a:extLst>
          </p:cNvPr>
          <p:cNvSpPr txBox="1"/>
          <p:nvPr/>
        </p:nvSpPr>
        <p:spPr>
          <a:xfrm>
            <a:off x="5724053" y="2607097"/>
            <a:ext cx="54687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beta-blocker for high blood pressure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4569B18-15C6-8CA0-BBF6-FD0807BB2D85}"/>
              </a:ext>
            </a:extLst>
          </p:cNvPr>
          <p:cNvSpPr txBox="1"/>
          <p:nvPr/>
        </p:nvSpPr>
        <p:spPr>
          <a:xfrm>
            <a:off x="5670990" y="3638130"/>
            <a:ext cx="54687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Erectile Dysfunction.  Interaction with Nitro. 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10A4B90-23B1-ADF5-4515-EE8B65762D4D}"/>
              </a:ext>
            </a:extLst>
          </p:cNvPr>
          <p:cNvSpPr txBox="1"/>
          <p:nvPr/>
        </p:nvSpPr>
        <p:spPr>
          <a:xfrm>
            <a:off x="5617927" y="4711111"/>
            <a:ext cx="58968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Relaxes and widens blood vessels improving blood/oxygen to the heart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8C5CB3D-550B-3FB1-E3C9-24DE33E223A2}"/>
              </a:ext>
            </a:extLst>
          </p:cNvPr>
          <p:cNvSpPr txBox="1"/>
          <p:nvPr/>
        </p:nvSpPr>
        <p:spPr>
          <a:xfrm>
            <a:off x="7481935" y="4087678"/>
            <a:ext cx="4032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*Last taken 15 hours ago.</a:t>
            </a:r>
          </a:p>
        </p:txBody>
      </p:sp>
    </p:spTree>
    <p:extLst>
      <p:ext uri="{BB962C8B-B14F-4D97-AF65-F5344CB8AC3E}">
        <p14:creationId xmlns:p14="http://schemas.microsoft.com/office/powerpoint/2010/main" val="694557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5" grpId="0"/>
      <p:bldP spid="27" grpId="0"/>
      <p:bldP spid="29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A38BE8B-474B-918E-E3BE-33D5376D04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727" t="1" r="32827" b="1"/>
          <a:stretch>
            <a:fillRect/>
          </a:stretch>
        </p:blipFill>
        <p:spPr>
          <a:xfrm>
            <a:off x="-3047" y="0"/>
            <a:ext cx="7354569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4DE25A-9B0A-BAD8-EF5C-563C286DC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9142" y="1294660"/>
            <a:ext cx="4088722" cy="4007282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could you communicate better with someone who is hard of hearing?</a:t>
            </a:r>
          </a:p>
        </p:txBody>
      </p:sp>
    </p:spTree>
    <p:extLst>
      <p:ext uri="{BB962C8B-B14F-4D97-AF65-F5344CB8AC3E}">
        <p14:creationId xmlns:p14="http://schemas.microsoft.com/office/powerpoint/2010/main" val="2192322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16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Case Review</vt:lpstr>
      <vt:lpstr>PowerPoint Presentation</vt:lpstr>
      <vt:lpstr>PowerPoint Presentation</vt:lpstr>
      <vt:lpstr>PowerPoint Presentation</vt:lpstr>
      <vt:lpstr>During SAMPLE, Herb’s medications are:</vt:lpstr>
      <vt:lpstr>Polypharmacy</vt:lpstr>
      <vt:lpstr>PowerPoint Presentation</vt:lpstr>
      <vt:lpstr>PowerPoint Presentation</vt:lpstr>
      <vt:lpstr>How could you communicate better with someone who is hard of hearing?</vt:lpstr>
      <vt:lpstr>Would you recommend assisting with the nitroglycerin?</vt:lpstr>
      <vt:lpstr>Nitroglycerin</vt:lpstr>
      <vt:lpstr>To Assist with Nitroglycerin Administration:</vt:lpstr>
      <vt:lpstr>What other action would you recommend to immediately help this patient?</vt:lpstr>
      <vt:lpstr>To Assist with Aspirin Administration:</vt:lpstr>
      <vt:lpstr>What choices regarding transportation are appropriate for Herb?</vt:lpstr>
      <vt:lpstr>What policies does your mountain have for dealing with a 10 year old dependent?  Or is he capable of being on his own?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Review</dc:title>
  <dc:creator>Aileen Cassidy</dc:creator>
  <cp:lastModifiedBy>Aileen Cassidy</cp:lastModifiedBy>
  <cp:revision>4</cp:revision>
  <dcterms:created xsi:type="dcterms:W3CDTF">2026-08-03T21:41:57Z</dcterms:created>
  <dcterms:modified xsi:type="dcterms:W3CDTF">2026-08-16T13:26:46Z</dcterms:modified>
</cp:coreProperties>
</file>